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Lst>
  <p:notesMasterIdLst>
    <p:notesMasterId r:id="rId11"/>
  </p:notesMasterIdLst>
  <p:sldIdLst>
    <p:sldId id="257" r:id="rId3"/>
    <p:sldId id="258" r:id="rId4"/>
    <p:sldId id="259" r:id="rId5"/>
    <p:sldId id="261"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9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86"/>
    <p:restoredTop sz="94627"/>
  </p:normalViewPr>
  <p:slideViewPr>
    <p:cSldViewPr snapToGrid="0" snapToObjects="1">
      <p:cViewPr varScale="1">
        <p:scale>
          <a:sx n="67" d="100"/>
          <a:sy n="67" d="100"/>
        </p:scale>
        <p:origin x="184"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D61DB6-5AFA-1047-BDE2-0ACBD4A0DD38}" type="datetimeFigureOut">
              <a:rPr lang="en-US" smtClean="0"/>
              <a:t>8/1/18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5D12D-E041-AA42-81A2-C573DFE23777}" type="slidenum">
              <a:rPr lang="en-US" smtClean="0"/>
              <a:t>‹#›</a:t>
            </a:fld>
            <a:endParaRPr lang="en-US"/>
          </a:p>
        </p:txBody>
      </p:sp>
    </p:spTree>
    <p:extLst>
      <p:ext uri="{BB962C8B-B14F-4D97-AF65-F5344CB8AC3E}">
        <p14:creationId xmlns:p14="http://schemas.microsoft.com/office/powerpoint/2010/main" val="483905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6267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9653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32558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6438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37726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27147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4060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1872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1376755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Column">
  <p:cSld name="2-Column">
    <p:spTree>
      <p:nvGrpSpPr>
        <p:cNvPr id="1" name="Shape 86"/>
        <p:cNvGrpSpPr/>
        <p:nvPr/>
      </p:nvGrpSpPr>
      <p:grpSpPr>
        <a:xfrm>
          <a:off x="0" y="0"/>
          <a:ext cx="0" cy="0"/>
          <a:chOff x="0" y="0"/>
          <a:chExt cx="0" cy="0"/>
        </a:xfrm>
      </p:grpSpPr>
      <p:sp>
        <p:nvSpPr>
          <p:cNvPr id="87" name="Shape 87"/>
          <p:cNvSpPr/>
          <p:nvPr/>
        </p:nvSpPr>
        <p:spPr>
          <a:xfrm>
            <a:off x="625366"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2400" b="0" i="0" u="none" strike="noStrike" cap="none">
                <a:solidFill>
                  <a:srgbClr val="295269"/>
                </a:solidFill>
                <a:latin typeface="Dosis"/>
                <a:ea typeface="Dosis"/>
                <a:cs typeface="Dosis"/>
                <a:sym typeface="Dosis"/>
              </a:rPr>
              <a:t>Key statement goes here with important notes and thoughts.</a:t>
            </a:r>
            <a:endParaRPr sz="1333" b="0" i="0" u="none" strike="noStrike" cap="none">
              <a:solidFill>
                <a:srgbClr val="000000"/>
              </a:solidFill>
              <a:latin typeface="Dosis"/>
              <a:ea typeface="Dosis"/>
              <a:cs typeface="Dosis"/>
              <a:sym typeface="Dosis"/>
            </a:endParaRPr>
          </a:p>
        </p:txBody>
      </p:sp>
      <p:sp>
        <p:nvSpPr>
          <p:cNvPr id="88" name="Shape 88"/>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3733" b="0" i="0" u="none" strike="noStrike" cap="none">
                <a:solidFill>
                  <a:srgbClr val="295269"/>
                </a:solidFill>
                <a:latin typeface="Dosis"/>
                <a:ea typeface="Dosis"/>
                <a:cs typeface="Dosis"/>
                <a:sym typeface="Dosis"/>
              </a:rPr>
              <a:t>Key statement goes here with </a:t>
            </a:r>
            <a:r>
              <a:rPr lang="en" sz="3733" b="0" i="0" u="none" strike="noStrike" cap="none">
                <a:solidFill>
                  <a:srgbClr val="FA726E"/>
                </a:solidFill>
                <a:latin typeface="Dosis"/>
                <a:ea typeface="Dosis"/>
                <a:cs typeface="Dosis"/>
                <a:sym typeface="Dosis"/>
              </a:rPr>
              <a:t>highlights</a:t>
            </a:r>
            <a:r>
              <a:rPr lang="en" sz="3733" b="0" i="0" u="none" strike="noStrike" cap="none">
                <a:solidFill>
                  <a:srgbClr val="295269"/>
                </a:solidFill>
                <a:latin typeface="Dosis"/>
                <a:ea typeface="Dosis"/>
                <a:cs typeface="Dosis"/>
                <a:sym typeface="Dosis"/>
              </a:rPr>
              <a:t>. Collaboratively administrate empowered channel.</a:t>
            </a:r>
            <a:endParaRPr sz="3733" b="0" i="0" u="none" strike="noStrike" cap="none">
              <a:solidFill>
                <a:srgbClr val="000000"/>
              </a:solidFill>
              <a:latin typeface="Dosis"/>
              <a:ea typeface="Dosis"/>
              <a:cs typeface="Dosis"/>
              <a:sym typeface="Dosis"/>
            </a:endParaRPr>
          </a:p>
        </p:txBody>
      </p:sp>
      <p:sp>
        <p:nvSpPr>
          <p:cNvPr id="89" name="Shape 89"/>
          <p:cNvSpPr/>
          <p:nvPr/>
        </p:nvSpPr>
        <p:spPr>
          <a:xfrm>
            <a:off x="625338" y="653267"/>
            <a:ext cx="4721397"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2400" b="0" i="0" u="none" strike="noStrike" cap="none">
                <a:solidFill>
                  <a:srgbClr val="939598"/>
                </a:solidFill>
                <a:latin typeface="Dosis"/>
                <a:ea typeface="Dosis"/>
                <a:cs typeface="Dosis"/>
                <a:sym typeface="Dosis"/>
              </a:rPr>
              <a:t>TITLE</a:t>
            </a:r>
            <a:endParaRPr sz="2400" b="0" i="0" u="none" strike="noStrike" cap="none">
              <a:solidFill>
                <a:srgbClr val="939598"/>
              </a:solidFill>
              <a:latin typeface="Dosis"/>
              <a:ea typeface="Dosis"/>
              <a:cs typeface="Dosis"/>
              <a:sym typeface="Dosis"/>
            </a:endParaRPr>
          </a:p>
        </p:txBody>
      </p:sp>
      <p:sp>
        <p:nvSpPr>
          <p:cNvPr id="90" name="Shape 90"/>
          <p:cNvSpPr/>
          <p:nvPr/>
        </p:nvSpPr>
        <p:spPr>
          <a:xfrm>
            <a:off x="6454667"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2400" b="0" i="0" u="none" strike="noStrike" cap="none">
                <a:solidFill>
                  <a:srgbClr val="295269"/>
                </a:solidFill>
                <a:latin typeface="Dosis"/>
                <a:ea typeface="Dosis"/>
                <a:cs typeface="Dosis"/>
                <a:sym typeface="Dosis"/>
              </a:rPr>
              <a:t>Key statement goes here with important notes and thoughts.</a:t>
            </a:r>
            <a:endParaRPr sz="1333" b="0" i="0" u="none" strike="noStrike" cap="none">
              <a:solidFill>
                <a:srgbClr val="000000"/>
              </a:solidFill>
              <a:latin typeface="Dosis"/>
              <a:ea typeface="Dosis"/>
              <a:cs typeface="Dosis"/>
              <a:sym typeface="Dosis"/>
            </a:endParaRPr>
          </a:p>
        </p:txBody>
      </p:sp>
      <p:sp>
        <p:nvSpPr>
          <p:cNvPr id="91" name="Shape 91"/>
          <p:cNvSpPr/>
          <p:nvPr/>
        </p:nvSpPr>
        <p:spPr>
          <a:xfrm>
            <a:off x="6454667"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
        <p:nvSpPr>
          <p:cNvPr id="92" name="Shape 92"/>
          <p:cNvSpPr/>
          <p:nvPr/>
        </p:nvSpPr>
        <p:spPr>
          <a:xfrm>
            <a:off x="625366"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Tree>
    <p:extLst>
      <p:ext uri="{BB962C8B-B14F-4D97-AF65-F5344CB8AC3E}">
        <p14:creationId xmlns:p14="http://schemas.microsoft.com/office/powerpoint/2010/main" val="487034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Column">
  <p:cSld name="3-Column">
    <p:spTree>
      <p:nvGrpSpPr>
        <p:cNvPr id="1" name="Shape 93"/>
        <p:cNvGrpSpPr/>
        <p:nvPr/>
      </p:nvGrpSpPr>
      <p:grpSpPr>
        <a:xfrm>
          <a:off x="0" y="0"/>
          <a:ext cx="0" cy="0"/>
          <a:chOff x="0" y="0"/>
          <a:chExt cx="0" cy="0"/>
        </a:xfrm>
      </p:grpSpPr>
      <p:sp>
        <p:nvSpPr>
          <p:cNvPr id="94" name="Shape 94"/>
          <p:cNvSpPr/>
          <p:nvPr/>
        </p:nvSpPr>
        <p:spPr>
          <a:xfrm>
            <a:off x="625367" y="1445033"/>
            <a:ext cx="109129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3733" b="0" i="0" u="none" strike="noStrike" cap="none">
                <a:solidFill>
                  <a:srgbClr val="295269"/>
                </a:solidFill>
                <a:latin typeface="Dosis"/>
                <a:ea typeface="Dosis"/>
                <a:cs typeface="Dosis"/>
                <a:sym typeface="Dosis"/>
              </a:rPr>
              <a:t>Key statement goes here with </a:t>
            </a:r>
            <a:r>
              <a:rPr lang="en" sz="3733" b="0" i="0" u="none" strike="noStrike" cap="none">
                <a:solidFill>
                  <a:srgbClr val="FA726E"/>
                </a:solidFill>
                <a:latin typeface="Dosis"/>
                <a:ea typeface="Dosis"/>
                <a:cs typeface="Dosis"/>
                <a:sym typeface="Dosis"/>
              </a:rPr>
              <a:t>highlights</a:t>
            </a:r>
            <a:r>
              <a:rPr lang="en" sz="3733" b="0" i="0" u="none" strike="noStrike" cap="none">
                <a:solidFill>
                  <a:srgbClr val="295269"/>
                </a:solidFill>
                <a:latin typeface="Dosis"/>
                <a:ea typeface="Dosis"/>
                <a:cs typeface="Dosis"/>
                <a:sym typeface="Dosis"/>
              </a:rPr>
              <a:t>. Collaboratively administrate empowered channel.</a:t>
            </a:r>
            <a:endParaRPr sz="3733" b="0" i="0" u="none" strike="noStrike" cap="none">
              <a:solidFill>
                <a:srgbClr val="000000"/>
              </a:solidFill>
              <a:latin typeface="Dosis"/>
              <a:ea typeface="Dosis"/>
              <a:cs typeface="Dosis"/>
              <a:sym typeface="Dosis"/>
            </a:endParaRPr>
          </a:p>
        </p:txBody>
      </p:sp>
      <p:sp>
        <p:nvSpPr>
          <p:cNvPr id="95" name="Shape 95"/>
          <p:cNvSpPr/>
          <p:nvPr/>
        </p:nvSpPr>
        <p:spPr>
          <a:xfrm>
            <a:off x="625367" y="4359367"/>
            <a:ext cx="3280168"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
        <p:nvSpPr>
          <p:cNvPr id="96" name="Shape 96"/>
          <p:cNvSpPr/>
          <p:nvPr/>
        </p:nvSpPr>
        <p:spPr>
          <a:xfrm>
            <a:off x="625375" y="3289300"/>
            <a:ext cx="3280168"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b="0" i="0" u="none" strike="noStrike" cap="none">
              <a:solidFill>
                <a:srgbClr val="000000"/>
              </a:solidFill>
              <a:latin typeface="Dosis"/>
              <a:ea typeface="Dosis"/>
              <a:cs typeface="Dosis"/>
              <a:sym typeface="Dosis"/>
            </a:endParaRPr>
          </a:p>
        </p:txBody>
      </p:sp>
      <p:sp>
        <p:nvSpPr>
          <p:cNvPr id="97" name="Shape 97"/>
          <p:cNvSpPr/>
          <p:nvPr/>
        </p:nvSpPr>
        <p:spPr>
          <a:xfrm>
            <a:off x="4460367" y="4348967"/>
            <a:ext cx="3278656"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Quickly maximize timely </a:t>
            </a:r>
            <a:r>
              <a:rPr lang="en" sz="1467" b="0" i="0" u="none" strike="noStrike" cap="none">
                <a:solidFill>
                  <a:srgbClr val="FA726E"/>
                </a:solidFill>
                <a:latin typeface="Dosis"/>
                <a:ea typeface="Dosis"/>
                <a:cs typeface="Dosis"/>
                <a:sym typeface="Dosis"/>
              </a:rPr>
              <a:t>deliverables for real-time</a:t>
            </a:r>
            <a:r>
              <a:rPr lang="en" sz="1467" b="0" i="0" u="none" strike="noStrike" cap="none">
                <a:solidFill>
                  <a:srgbClr val="295269"/>
                </a:solidFill>
                <a:latin typeface="Dosis"/>
                <a:ea typeface="Dosis"/>
                <a:cs typeface="Dosis"/>
                <a:sym typeface="Dosis"/>
              </a:rPr>
              <a:t>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
        <p:nvSpPr>
          <p:cNvPr id="98" name="Shape 98"/>
          <p:cNvSpPr/>
          <p:nvPr/>
        </p:nvSpPr>
        <p:spPr>
          <a:xfrm>
            <a:off x="4460364" y="3284835"/>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b="0" i="0" u="none" strike="noStrike" cap="none">
              <a:solidFill>
                <a:srgbClr val="000000"/>
              </a:solidFill>
              <a:latin typeface="Dosis"/>
              <a:ea typeface="Dosis"/>
              <a:cs typeface="Dosis"/>
              <a:sym typeface="Dosis"/>
            </a:endParaRPr>
          </a:p>
        </p:txBody>
      </p:sp>
      <p:sp>
        <p:nvSpPr>
          <p:cNvPr id="99" name="Shape 99"/>
          <p:cNvSpPr/>
          <p:nvPr/>
        </p:nvSpPr>
        <p:spPr>
          <a:xfrm>
            <a:off x="8258133" y="4348967"/>
            <a:ext cx="3280168"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a:t>
            </a:r>
            <a:r>
              <a:rPr lang="en" sz="1467" b="0" i="0" u="none" strike="noStrike" cap="none">
                <a:solidFill>
                  <a:srgbClr val="FA726E"/>
                </a:solidFill>
                <a:latin typeface="Dosis"/>
                <a:ea typeface="Dosis"/>
                <a:cs typeface="Dosis"/>
                <a:sym typeface="Dosis"/>
              </a:rPr>
              <a:t>unleash</a:t>
            </a:r>
            <a:r>
              <a:rPr lang="en" sz="1467"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
        <p:nvSpPr>
          <p:cNvPr id="100" name="Shape 100"/>
          <p:cNvSpPr/>
          <p:nvPr/>
        </p:nvSpPr>
        <p:spPr>
          <a:xfrm>
            <a:off x="8293833" y="3280367"/>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2400" b="0" i="0" u="none" strike="noStrike" cap="none">
                <a:solidFill>
                  <a:srgbClr val="295269"/>
                </a:solidFill>
                <a:latin typeface="Dosis"/>
                <a:ea typeface="Dosis"/>
                <a:cs typeface="Dosis"/>
                <a:sym typeface="Dosis"/>
              </a:rPr>
              <a:t>Key statement goes here important notes.</a:t>
            </a:r>
            <a:endParaRPr sz="1333" b="0" i="0" u="none" strike="noStrike" cap="none">
              <a:solidFill>
                <a:srgbClr val="000000"/>
              </a:solidFill>
              <a:latin typeface="Dosis"/>
              <a:ea typeface="Dosis"/>
              <a:cs typeface="Dosis"/>
              <a:sym typeface="Dosis"/>
            </a:endParaRPr>
          </a:p>
        </p:txBody>
      </p:sp>
      <p:sp>
        <p:nvSpPr>
          <p:cNvPr id="101" name="Shape 101"/>
          <p:cNvSpPr/>
          <p:nvPr/>
        </p:nvSpPr>
        <p:spPr>
          <a:xfrm>
            <a:off x="625343" y="653267"/>
            <a:ext cx="4048300"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2400" b="0" i="0" u="none" strike="noStrike" cap="none">
                <a:solidFill>
                  <a:srgbClr val="939598"/>
                </a:solidFill>
                <a:latin typeface="Dosis"/>
                <a:ea typeface="Dosis"/>
                <a:cs typeface="Dosis"/>
                <a:sym typeface="Dosis"/>
              </a:rPr>
              <a:t>TITLE</a:t>
            </a:r>
            <a:endParaRPr sz="2400" b="0" i="0" u="none" strike="noStrike" cap="none">
              <a:solidFill>
                <a:srgbClr val="939598"/>
              </a:solidFill>
              <a:latin typeface="Dosis"/>
              <a:ea typeface="Dosis"/>
              <a:cs typeface="Dosis"/>
              <a:sym typeface="Dosis"/>
            </a:endParaRPr>
          </a:p>
        </p:txBody>
      </p:sp>
    </p:spTree>
    <p:extLst>
      <p:ext uri="{BB962C8B-B14F-4D97-AF65-F5344CB8AC3E}">
        <p14:creationId xmlns:p14="http://schemas.microsoft.com/office/powerpoint/2010/main" val="343723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Column">
  <p:cSld name="4-Column">
    <p:spTree>
      <p:nvGrpSpPr>
        <p:cNvPr id="1" name="Shape 102"/>
        <p:cNvGrpSpPr/>
        <p:nvPr/>
      </p:nvGrpSpPr>
      <p:grpSpPr>
        <a:xfrm>
          <a:off x="0" y="0"/>
          <a:ext cx="0" cy="0"/>
          <a:chOff x="0" y="0"/>
          <a:chExt cx="0" cy="0"/>
        </a:xfrm>
      </p:grpSpPr>
      <p:sp>
        <p:nvSpPr>
          <p:cNvPr id="103" name="Shape 103"/>
          <p:cNvSpPr/>
          <p:nvPr/>
        </p:nvSpPr>
        <p:spPr>
          <a:xfrm>
            <a:off x="714867"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04" name="Shape 104"/>
          <p:cNvSpPr/>
          <p:nvPr/>
        </p:nvSpPr>
        <p:spPr>
          <a:xfrm>
            <a:off x="714867"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Pros</a:t>
            </a:r>
            <a:endParaRPr sz="1333" b="0" i="0" u="none" strike="noStrike" cap="none">
              <a:solidFill>
                <a:srgbClr val="FA726E"/>
              </a:solidFill>
              <a:latin typeface="Dosis"/>
              <a:ea typeface="Dosis"/>
              <a:cs typeface="Dosis"/>
              <a:sym typeface="Dosis"/>
            </a:endParaRPr>
          </a:p>
        </p:txBody>
      </p:sp>
      <p:cxnSp>
        <p:nvCxnSpPr>
          <p:cNvPr id="105" name="Shape 105"/>
          <p:cNvCxnSpPr/>
          <p:nvPr/>
        </p:nvCxnSpPr>
        <p:spPr>
          <a:xfrm>
            <a:off x="714864"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34929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Pros</a:t>
            </a:r>
            <a:endParaRPr sz="1333" b="0" i="0" u="none" strike="noStrike" cap="none">
              <a:solidFill>
                <a:srgbClr val="FA726E"/>
              </a:solidFill>
              <a:latin typeface="Dosis"/>
              <a:ea typeface="Dosis"/>
              <a:cs typeface="Dosis"/>
              <a:sym typeface="Dosis"/>
            </a:endParaRPr>
          </a:p>
        </p:txBody>
      </p:sp>
      <p:cxnSp>
        <p:nvCxnSpPr>
          <p:cNvPr id="107" name="Shape 107"/>
          <p:cNvCxnSpPr/>
          <p:nvPr/>
        </p:nvCxnSpPr>
        <p:spPr>
          <a:xfrm>
            <a:off x="34928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34929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09" name="Shape 109"/>
          <p:cNvSpPr/>
          <p:nvPr/>
        </p:nvSpPr>
        <p:spPr>
          <a:xfrm>
            <a:off x="62907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Pros</a:t>
            </a:r>
            <a:endParaRPr sz="1333" b="0" i="0" u="none" strike="noStrike" cap="none">
              <a:solidFill>
                <a:srgbClr val="FA726E"/>
              </a:solidFill>
              <a:latin typeface="Dosis"/>
              <a:ea typeface="Dosis"/>
              <a:cs typeface="Dosis"/>
              <a:sym typeface="Dosis"/>
            </a:endParaRPr>
          </a:p>
        </p:txBody>
      </p:sp>
      <p:cxnSp>
        <p:nvCxnSpPr>
          <p:cNvPr id="110" name="Shape 110"/>
          <p:cNvCxnSpPr/>
          <p:nvPr/>
        </p:nvCxnSpPr>
        <p:spPr>
          <a:xfrm>
            <a:off x="6300580"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62907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12" name="Shape 112"/>
          <p:cNvSpPr/>
          <p:nvPr/>
        </p:nvSpPr>
        <p:spPr>
          <a:xfrm>
            <a:off x="90885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Pros</a:t>
            </a:r>
            <a:endParaRPr sz="1333" b="0" i="0" u="none" strike="noStrike" cap="none">
              <a:solidFill>
                <a:srgbClr val="FA726E"/>
              </a:solidFill>
              <a:latin typeface="Dosis"/>
              <a:ea typeface="Dosis"/>
              <a:cs typeface="Dosis"/>
              <a:sym typeface="Dosis"/>
            </a:endParaRPr>
          </a:p>
        </p:txBody>
      </p:sp>
      <p:cxnSp>
        <p:nvCxnSpPr>
          <p:cNvPr id="113" name="Shape 113"/>
          <p:cNvCxnSpPr/>
          <p:nvPr/>
        </p:nvCxnSpPr>
        <p:spPr>
          <a:xfrm>
            <a:off x="90884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90885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714867" y="1478834"/>
            <a:ext cx="2426400" cy="912967"/>
          </a:xfrm>
          <a:prstGeom prst="rect">
            <a:avLst/>
          </a:prstGeom>
          <a:noFill/>
          <a:ln>
            <a:noFill/>
          </a:ln>
        </p:spPr>
      </p:pic>
      <p:sp>
        <p:nvSpPr>
          <p:cNvPr id="116" name="Shape 116"/>
          <p:cNvSpPr/>
          <p:nvPr/>
        </p:nvSpPr>
        <p:spPr>
          <a:xfrm>
            <a:off x="714867"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17" name="Shape 117"/>
          <p:cNvSpPr/>
          <p:nvPr/>
        </p:nvSpPr>
        <p:spPr>
          <a:xfrm>
            <a:off x="714867"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Cons</a:t>
            </a:r>
            <a:endParaRPr sz="1333" b="0" i="0" u="none" strike="noStrike" cap="none">
              <a:solidFill>
                <a:srgbClr val="FA726E"/>
              </a:solidFill>
              <a:latin typeface="Dosis"/>
              <a:ea typeface="Dosis"/>
              <a:cs typeface="Dosis"/>
              <a:sym typeface="Dosis"/>
            </a:endParaRPr>
          </a:p>
        </p:txBody>
      </p:sp>
      <p:cxnSp>
        <p:nvCxnSpPr>
          <p:cNvPr id="118" name="Shape 118"/>
          <p:cNvCxnSpPr/>
          <p:nvPr/>
        </p:nvCxnSpPr>
        <p:spPr>
          <a:xfrm>
            <a:off x="714864" y="5065587"/>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34929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Cons</a:t>
            </a:r>
            <a:endParaRPr sz="1333" b="0" i="0" u="none" strike="noStrike" cap="none">
              <a:solidFill>
                <a:srgbClr val="FA726E"/>
              </a:solidFill>
              <a:latin typeface="Dosis"/>
              <a:ea typeface="Dosis"/>
              <a:cs typeface="Dosis"/>
              <a:sym typeface="Dosis"/>
            </a:endParaRPr>
          </a:p>
        </p:txBody>
      </p:sp>
      <p:cxnSp>
        <p:nvCxnSpPr>
          <p:cNvPr id="120" name="Shape 120"/>
          <p:cNvCxnSpPr/>
          <p:nvPr/>
        </p:nvCxnSpPr>
        <p:spPr>
          <a:xfrm>
            <a:off x="34928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34929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22" name="Shape 122"/>
          <p:cNvSpPr/>
          <p:nvPr/>
        </p:nvSpPr>
        <p:spPr>
          <a:xfrm>
            <a:off x="62907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Cons</a:t>
            </a:r>
            <a:endParaRPr sz="1333" b="0" i="0" u="none" strike="noStrike" cap="none">
              <a:solidFill>
                <a:srgbClr val="FA726E"/>
              </a:solidFill>
              <a:latin typeface="Dosis"/>
              <a:ea typeface="Dosis"/>
              <a:cs typeface="Dosis"/>
              <a:sym typeface="Dosis"/>
            </a:endParaRPr>
          </a:p>
        </p:txBody>
      </p:sp>
      <p:cxnSp>
        <p:nvCxnSpPr>
          <p:cNvPr id="123" name="Shape 123"/>
          <p:cNvCxnSpPr/>
          <p:nvPr/>
        </p:nvCxnSpPr>
        <p:spPr>
          <a:xfrm>
            <a:off x="6300580"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62907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sp>
        <p:nvSpPr>
          <p:cNvPr id="125" name="Shape 125"/>
          <p:cNvSpPr/>
          <p:nvPr/>
        </p:nvSpPr>
        <p:spPr>
          <a:xfrm>
            <a:off x="90885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FA726E"/>
                </a:solidFill>
                <a:latin typeface="Dosis"/>
                <a:ea typeface="Dosis"/>
                <a:cs typeface="Dosis"/>
                <a:sym typeface="Dosis"/>
              </a:rPr>
              <a:t>Cons</a:t>
            </a:r>
            <a:endParaRPr sz="1333" b="0" i="0" u="none" strike="noStrike" cap="none">
              <a:solidFill>
                <a:srgbClr val="FA726E"/>
              </a:solidFill>
              <a:latin typeface="Dosis"/>
              <a:ea typeface="Dosis"/>
              <a:cs typeface="Dosis"/>
              <a:sym typeface="Dosis"/>
            </a:endParaRPr>
          </a:p>
        </p:txBody>
      </p:sp>
      <p:cxnSp>
        <p:nvCxnSpPr>
          <p:cNvPr id="126" name="Shape 126"/>
          <p:cNvCxnSpPr/>
          <p:nvPr/>
        </p:nvCxnSpPr>
        <p:spPr>
          <a:xfrm>
            <a:off x="90884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90885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333"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333"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3492900" y="1478834"/>
            <a:ext cx="2426400" cy="912967"/>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280751" y="1478834"/>
            <a:ext cx="2426400" cy="912967"/>
          </a:xfrm>
          <a:prstGeom prst="rect">
            <a:avLst/>
          </a:prstGeom>
          <a:noFill/>
          <a:ln>
            <a:noFill/>
          </a:ln>
        </p:spPr>
      </p:pic>
      <p:pic>
        <p:nvPicPr>
          <p:cNvPr id="130" name="Shape 130"/>
          <p:cNvPicPr preferRelativeResize="0"/>
          <p:nvPr/>
        </p:nvPicPr>
        <p:blipFill rotWithShape="1">
          <a:blip r:embed="rId2">
            <a:alphaModFix/>
          </a:blip>
          <a:srcRect b="50337"/>
          <a:stretch/>
        </p:blipFill>
        <p:spPr>
          <a:xfrm>
            <a:off x="9098384" y="1478834"/>
            <a:ext cx="2426400" cy="912967"/>
          </a:xfrm>
          <a:prstGeom prst="rect">
            <a:avLst/>
          </a:prstGeom>
          <a:noFill/>
          <a:ln>
            <a:noFill/>
          </a:ln>
        </p:spPr>
      </p:pic>
      <p:sp>
        <p:nvSpPr>
          <p:cNvPr id="131" name="Shape 131"/>
          <p:cNvSpPr/>
          <p:nvPr/>
        </p:nvSpPr>
        <p:spPr>
          <a:xfrm>
            <a:off x="714867"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867" b="0" i="0" u="none" strike="noStrike" cap="none">
                <a:solidFill>
                  <a:srgbClr val="295269"/>
                </a:solidFill>
                <a:latin typeface="Dosis"/>
                <a:ea typeface="Dosis"/>
                <a:cs typeface="Dosis"/>
                <a:sym typeface="Dosis"/>
              </a:rPr>
              <a:t>Model A</a:t>
            </a:r>
            <a:endParaRPr sz="1867" b="0" i="0" u="none" strike="noStrike" cap="none">
              <a:solidFill>
                <a:srgbClr val="295269"/>
              </a:solidFill>
              <a:latin typeface="Dosis"/>
              <a:ea typeface="Dosis"/>
              <a:cs typeface="Dosis"/>
              <a:sym typeface="Dosis"/>
            </a:endParaRPr>
          </a:p>
        </p:txBody>
      </p:sp>
      <p:sp>
        <p:nvSpPr>
          <p:cNvPr id="132" name="Shape 132"/>
          <p:cNvSpPr/>
          <p:nvPr/>
        </p:nvSpPr>
        <p:spPr>
          <a:xfrm>
            <a:off x="34929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867" b="0" i="0" u="none" strike="noStrike" cap="none">
                <a:solidFill>
                  <a:srgbClr val="295269"/>
                </a:solidFill>
                <a:latin typeface="Dosis"/>
                <a:ea typeface="Dosis"/>
                <a:cs typeface="Dosis"/>
                <a:sym typeface="Dosis"/>
              </a:rPr>
              <a:t>Model B</a:t>
            </a:r>
            <a:endParaRPr sz="1867" b="0" i="0" u="none" strike="noStrike" cap="none">
              <a:solidFill>
                <a:srgbClr val="295269"/>
              </a:solidFill>
              <a:latin typeface="Dosis"/>
              <a:ea typeface="Dosis"/>
              <a:cs typeface="Dosis"/>
              <a:sym typeface="Dosis"/>
            </a:endParaRPr>
          </a:p>
        </p:txBody>
      </p:sp>
      <p:sp>
        <p:nvSpPr>
          <p:cNvPr id="133" name="Shape 133"/>
          <p:cNvSpPr/>
          <p:nvPr/>
        </p:nvSpPr>
        <p:spPr>
          <a:xfrm>
            <a:off x="9068634"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867" b="0" i="0" u="none" strike="noStrike" cap="none">
                <a:solidFill>
                  <a:srgbClr val="295269"/>
                </a:solidFill>
                <a:latin typeface="Dosis"/>
                <a:ea typeface="Dosis"/>
                <a:cs typeface="Dosis"/>
                <a:sym typeface="Dosis"/>
              </a:rPr>
              <a:t>Model D</a:t>
            </a:r>
            <a:endParaRPr sz="1867" b="0" i="0" u="none" strike="noStrike" cap="none">
              <a:solidFill>
                <a:srgbClr val="295269"/>
              </a:solidFill>
              <a:latin typeface="Dosis"/>
              <a:ea typeface="Dosis"/>
              <a:cs typeface="Dosis"/>
              <a:sym typeface="Dosis"/>
            </a:endParaRPr>
          </a:p>
        </p:txBody>
      </p:sp>
      <p:sp>
        <p:nvSpPr>
          <p:cNvPr id="134" name="Shape 134"/>
          <p:cNvSpPr/>
          <p:nvPr/>
        </p:nvSpPr>
        <p:spPr>
          <a:xfrm>
            <a:off x="62906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867" b="0" i="0" u="none" strike="noStrike" cap="none">
                <a:solidFill>
                  <a:srgbClr val="295269"/>
                </a:solidFill>
                <a:latin typeface="Dosis"/>
                <a:ea typeface="Dosis"/>
                <a:cs typeface="Dosis"/>
                <a:sym typeface="Dosis"/>
              </a:rPr>
              <a:t>Model C</a:t>
            </a:r>
            <a:endParaRPr sz="1867" b="0" i="0" u="none" strike="noStrike" cap="none">
              <a:solidFill>
                <a:srgbClr val="295269"/>
              </a:solidFill>
              <a:latin typeface="Dosis"/>
              <a:ea typeface="Dosis"/>
              <a:cs typeface="Dosis"/>
              <a:sym typeface="Dosis"/>
            </a:endParaRPr>
          </a:p>
        </p:txBody>
      </p:sp>
      <p:cxnSp>
        <p:nvCxnSpPr>
          <p:cNvPr id="135" name="Shape 135"/>
          <p:cNvCxnSpPr/>
          <p:nvPr/>
        </p:nvCxnSpPr>
        <p:spPr>
          <a:xfrm>
            <a:off x="714864" y="1246987"/>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3492897"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300580"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9088497" y="1246988"/>
            <a:ext cx="2426400" cy="0"/>
          </a:xfrm>
          <a:prstGeom prst="straightConnector1">
            <a:avLst/>
          </a:prstGeom>
          <a:noFill/>
          <a:ln w="9525" cap="rnd" cmpd="sng">
            <a:solidFill>
              <a:srgbClr val="BCBEC0"/>
            </a:solidFill>
            <a:prstDash val="solid"/>
            <a:miter lim="8000"/>
            <a:headEnd type="none" w="sm" len="sm"/>
            <a:tailEnd type="none" w="sm" len="sm"/>
          </a:ln>
        </p:spPr>
      </p:cxnSp>
    </p:spTree>
    <p:extLst>
      <p:ext uri="{BB962C8B-B14F-4D97-AF65-F5344CB8AC3E}">
        <p14:creationId xmlns:p14="http://schemas.microsoft.com/office/powerpoint/2010/main" val="1023320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xes Slide">
  <p:cSld name="Boxes Slide">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609813" y="1797083"/>
            <a:ext cx="3245940" cy="3263800"/>
          </a:xfrm>
          <a:prstGeom prst="rect">
            <a:avLst/>
          </a:prstGeom>
          <a:noFill/>
          <a:ln>
            <a:noFill/>
          </a:ln>
        </p:spPr>
      </p:pic>
      <p:sp>
        <p:nvSpPr>
          <p:cNvPr id="141" name="Shape 141"/>
          <p:cNvSpPr/>
          <p:nvPr/>
        </p:nvSpPr>
        <p:spPr>
          <a:xfrm>
            <a:off x="609812"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333" b="0" i="0" u="none" strike="noStrike" cap="none">
              <a:solidFill>
                <a:srgbClr val="000000"/>
              </a:solidFill>
              <a:latin typeface="Arial"/>
              <a:ea typeface="Arial"/>
              <a:cs typeface="Arial"/>
              <a:sym typeface="Arial"/>
            </a:endParaRPr>
          </a:p>
        </p:txBody>
      </p:sp>
      <p:sp>
        <p:nvSpPr>
          <p:cNvPr id="142" name="Shape 142"/>
          <p:cNvSpPr/>
          <p:nvPr/>
        </p:nvSpPr>
        <p:spPr>
          <a:xfrm>
            <a:off x="7809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2133" b="0" i="0" u="none" strike="noStrike" cap="none">
                <a:solidFill>
                  <a:srgbClr val="295269"/>
                </a:solidFill>
                <a:latin typeface="Dosis"/>
                <a:ea typeface="Dosis"/>
                <a:cs typeface="Dosis"/>
                <a:sym typeface="Dosis"/>
              </a:rPr>
              <a:t>BOX TITLE</a:t>
            </a:r>
            <a:endParaRPr sz="2133" b="0" i="0" u="none" strike="noStrike" cap="none">
              <a:solidFill>
                <a:srgbClr val="000000"/>
              </a:solidFill>
              <a:latin typeface="Dosis"/>
              <a:ea typeface="Dosis"/>
              <a:cs typeface="Dosis"/>
              <a:sym typeface="Dosis"/>
            </a:endParaRPr>
          </a:p>
        </p:txBody>
      </p:sp>
      <p:cxnSp>
        <p:nvCxnSpPr>
          <p:cNvPr id="143" name="Shape 143"/>
          <p:cNvCxnSpPr/>
          <p:nvPr/>
        </p:nvCxnSpPr>
        <p:spPr>
          <a:xfrm>
            <a:off x="836031"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8553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4473011" y="1797083"/>
            <a:ext cx="3245940" cy="3263800"/>
          </a:xfrm>
          <a:prstGeom prst="rect">
            <a:avLst/>
          </a:prstGeom>
          <a:noFill/>
          <a:ln>
            <a:noFill/>
          </a:ln>
        </p:spPr>
      </p:pic>
      <p:sp>
        <p:nvSpPr>
          <p:cNvPr id="146" name="Shape 146"/>
          <p:cNvSpPr/>
          <p:nvPr/>
        </p:nvSpPr>
        <p:spPr>
          <a:xfrm>
            <a:off x="44730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333" b="0" i="0" u="none" strike="noStrike" cap="none">
              <a:solidFill>
                <a:srgbClr val="000000"/>
              </a:solidFill>
              <a:latin typeface="Arial"/>
              <a:ea typeface="Arial"/>
              <a:cs typeface="Arial"/>
              <a:sym typeface="Arial"/>
            </a:endParaRPr>
          </a:p>
        </p:txBody>
      </p:sp>
      <p:sp>
        <p:nvSpPr>
          <p:cNvPr id="147" name="Shape 147"/>
          <p:cNvSpPr/>
          <p:nvPr/>
        </p:nvSpPr>
        <p:spPr>
          <a:xfrm>
            <a:off x="4644164"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2133" b="0" i="0" u="none" strike="noStrike" cap="none">
                <a:solidFill>
                  <a:srgbClr val="295269"/>
                </a:solidFill>
                <a:latin typeface="Dosis"/>
                <a:ea typeface="Dosis"/>
                <a:cs typeface="Dosis"/>
                <a:sym typeface="Dosis"/>
              </a:rPr>
              <a:t>BOX TITLE</a:t>
            </a:r>
            <a:endParaRPr sz="2133" b="0" i="0" u="none" strike="noStrike" cap="none">
              <a:solidFill>
                <a:srgbClr val="000000"/>
              </a:solidFill>
              <a:latin typeface="Dosis"/>
              <a:ea typeface="Dosis"/>
              <a:cs typeface="Dosis"/>
              <a:sym typeface="Dosis"/>
            </a:endParaRPr>
          </a:p>
        </p:txBody>
      </p:sp>
      <p:cxnSp>
        <p:nvCxnSpPr>
          <p:cNvPr id="148" name="Shape 148"/>
          <p:cNvCxnSpPr/>
          <p:nvPr/>
        </p:nvCxnSpPr>
        <p:spPr>
          <a:xfrm>
            <a:off x="46992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47185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8336211" y="1797083"/>
            <a:ext cx="3245940" cy="3263800"/>
          </a:xfrm>
          <a:prstGeom prst="rect">
            <a:avLst/>
          </a:prstGeom>
          <a:noFill/>
          <a:ln>
            <a:noFill/>
          </a:ln>
        </p:spPr>
      </p:pic>
      <p:sp>
        <p:nvSpPr>
          <p:cNvPr id="151" name="Shape 151"/>
          <p:cNvSpPr/>
          <p:nvPr/>
        </p:nvSpPr>
        <p:spPr>
          <a:xfrm>
            <a:off x="83362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333" b="0" i="0" u="none" strike="noStrike" cap="none">
              <a:solidFill>
                <a:srgbClr val="000000"/>
              </a:solidFill>
              <a:latin typeface="Arial"/>
              <a:ea typeface="Arial"/>
              <a:cs typeface="Arial"/>
              <a:sym typeface="Arial"/>
            </a:endParaRPr>
          </a:p>
        </p:txBody>
      </p:sp>
      <p:sp>
        <p:nvSpPr>
          <p:cNvPr id="152" name="Shape 152"/>
          <p:cNvSpPr/>
          <p:nvPr/>
        </p:nvSpPr>
        <p:spPr>
          <a:xfrm>
            <a:off x="85073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2133" b="0" i="0" u="none" strike="noStrike" cap="none">
                <a:solidFill>
                  <a:srgbClr val="295269"/>
                </a:solidFill>
                <a:latin typeface="Dosis"/>
                <a:ea typeface="Dosis"/>
                <a:cs typeface="Dosis"/>
                <a:sym typeface="Dosis"/>
              </a:rPr>
              <a:t>BOX TITLE</a:t>
            </a:r>
            <a:endParaRPr sz="2133" b="0" i="0" u="none" strike="noStrike" cap="none">
              <a:solidFill>
                <a:srgbClr val="000000"/>
              </a:solidFill>
              <a:latin typeface="Dosis"/>
              <a:ea typeface="Dosis"/>
              <a:cs typeface="Dosis"/>
              <a:sym typeface="Dosis"/>
            </a:endParaRPr>
          </a:p>
        </p:txBody>
      </p:sp>
      <p:cxnSp>
        <p:nvCxnSpPr>
          <p:cNvPr id="153" name="Shape 153"/>
          <p:cNvCxnSpPr/>
          <p:nvPr/>
        </p:nvCxnSpPr>
        <p:spPr>
          <a:xfrm>
            <a:off x="85624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8581776"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cross-media information without cross-media value. </a:t>
            </a:r>
            <a:r>
              <a:rPr lang="en" sz="1467" b="0" i="0" u="none" strike="noStrike" cap="none">
                <a:solidFill>
                  <a:srgbClr val="FA726E"/>
                </a:solidFill>
                <a:latin typeface="Dosis"/>
                <a:ea typeface="Dosis"/>
                <a:cs typeface="Dosis"/>
                <a:sym typeface="Dosis"/>
              </a:rPr>
              <a:t>Quickly maximize timely</a:t>
            </a:r>
            <a:r>
              <a:rPr lang="en" sz="1467"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333" b="0" i="0" u="none" strike="noStrike" cap="none">
              <a:solidFill>
                <a:srgbClr val="000000"/>
              </a:solidFill>
              <a:latin typeface="Dosis"/>
              <a:ea typeface="Dosis"/>
              <a:cs typeface="Dosis"/>
              <a:sym typeface="Dosis"/>
            </a:endParaRPr>
          </a:p>
        </p:txBody>
      </p:sp>
    </p:spTree>
    <p:extLst>
      <p:ext uri="{BB962C8B-B14F-4D97-AF65-F5344CB8AC3E}">
        <p14:creationId xmlns:p14="http://schemas.microsoft.com/office/powerpoint/2010/main" val="23447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Image Normal">
  <p:cSld name="Single-Image Normal">
    <p:spTree>
      <p:nvGrpSpPr>
        <p:cNvPr id="1" name="Shape 155"/>
        <p:cNvGrpSpPr/>
        <p:nvPr/>
      </p:nvGrpSpPr>
      <p:grpSpPr>
        <a:xfrm>
          <a:off x="0" y="0"/>
          <a:ext cx="0" cy="0"/>
          <a:chOff x="0" y="0"/>
          <a:chExt cx="0" cy="0"/>
        </a:xfrm>
      </p:grpSpPr>
      <p:sp>
        <p:nvSpPr>
          <p:cNvPr id="156" name="Shape 156"/>
          <p:cNvSpPr/>
          <p:nvPr/>
        </p:nvSpPr>
        <p:spPr>
          <a:xfrm>
            <a:off x="8128000" y="0"/>
            <a:ext cx="4064000" cy="6858000"/>
          </a:xfrm>
          <a:prstGeom prst="rect">
            <a:avLst/>
          </a:prstGeom>
          <a:solidFill>
            <a:srgbClr val="E6E7E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57" name="Shape 157"/>
          <p:cNvSpPr txBox="1"/>
          <p:nvPr/>
        </p:nvSpPr>
        <p:spPr>
          <a:xfrm>
            <a:off x="8388333" y="374600"/>
            <a:ext cx="3416400" cy="1943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3733" b="0" i="0" u="none" strike="noStrike" cap="none">
                <a:solidFill>
                  <a:srgbClr val="204056"/>
                </a:solidFill>
                <a:latin typeface="Dosis"/>
                <a:ea typeface="Dosis"/>
                <a:cs typeface="Dosis"/>
                <a:sym typeface="Dosis"/>
              </a:rPr>
              <a:t>Title, could be longer or more wordy</a:t>
            </a:r>
            <a:endParaRPr sz="3733" b="0" i="0" u="none" strike="noStrike" cap="none">
              <a:solidFill>
                <a:srgbClr val="204056"/>
              </a:solidFill>
              <a:latin typeface="Dosis"/>
              <a:ea typeface="Dosis"/>
              <a:cs typeface="Dosis"/>
              <a:sym typeface="Dosis"/>
            </a:endParaRPr>
          </a:p>
        </p:txBody>
      </p:sp>
      <p:sp>
        <p:nvSpPr>
          <p:cNvPr id="158" name="Shape 158"/>
          <p:cNvSpPr txBox="1"/>
          <p:nvPr/>
        </p:nvSpPr>
        <p:spPr>
          <a:xfrm>
            <a:off x="8343933" y="2457400"/>
            <a:ext cx="3505200" cy="4026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467" b="1" i="0" u="none" strike="noStrike" cap="none">
                <a:solidFill>
                  <a:srgbClr val="204056"/>
                </a:solidFill>
                <a:latin typeface="Dosis"/>
                <a:ea typeface="Dosis"/>
                <a:cs typeface="Dosis"/>
                <a:sym typeface="Dosis"/>
              </a:rPr>
              <a:t>Commentary</a:t>
            </a:r>
            <a:endParaRPr sz="1467"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467"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467"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467"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467" b="1" i="0" u="none" strike="noStrike" cap="none">
                <a:solidFill>
                  <a:srgbClr val="204056"/>
                </a:solidFill>
                <a:latin typeface="Dosis"/>
                <a:ea typeface="Dosis"/>
                <a:cs typeface="Dosis"/>
                <a:sym typeface="Dosis"/>
              </a:rPr>
              <a:t>Trends</a:t>
            </a:r>
            <a:endParaRPr sz="1467"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467"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467"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467"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467" b="1" i="0" u="none" strike="noStrike" cap="none">
                <a:solidFill>
                  <a:srgbClr val="204056"/>
                </a:solidFill>
                <a:latin typeface="Dosis"/>
                <a:ea typeface="Dosis"/>
                <a:cs typeface="Dosis"/>
                <a:sym typeface="Dosis"/>
              </a:rPr>
              <a:t>Key Findings</a:t>
            </a:r>
            <a:endParaRPr sz="1467"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467"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467"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867" b="0" i="0" u="none" strike="noStrike" cap="none">
              <a:solidFill>
                <a:srgbClr val="204056"/>
              </a:solidFill>
              <a:latin typeface="Dosis"/>
              <a:ea typeface="Dosis"/>
              <a:cs typeface="Dosis"/>
              <a:sym typeface="Dosis"/>
            </a:endParaRPr>
          </a:p>
        </p:txBody>
      </p:sp>
      <p:sp>
        <p:nvSpPr>
          <p:cNvPr id="159" name="Shape 159"/>
          <p:cNvSpPr/>
          <p:nvPr/>
        </p:nvSpPr>
        <p:spPr>
          <a:xfrm>
            <a:off x="648891" y="479321"/>
            <a:ext cx="3231072" cy="30360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2000" b="0" i="0" u="none" strike="noStrike" cap="none">
                <a:solidFill>
                  <a:srgbClr val="295269"/>
                </a:solidFill>
                <a:latin typeface="Dosis"/>
                <a:ea typeface="Dosis"/>
                <a:cs typeface="Dosis"/>
                <a:sym typeface="Dosis"/>
              </a:rPr>
              <a:t>IMAGE TITLE</a:t>
            </a:r>
            <a:endParaRPr sz="20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648891" y="1046355"/>
            <a:ext cx="6029027" cy="4567535"/>
          </a:xfrm>
          <a:prstGeom prst="rect">
            <a:avLst/>
          </a:prstGeom>
          <a:noFill/>
          <a:ln>
            <a:noFill/>
          </a:ln>
        </p:spPr>
      </p:pic>
      <p:sp>
        <p:nvSpPr>
          <p:cNvPr id="161" name="Shape 161"/>
          <p:cNvSpPr/>
          <p:nvPr/>
        </p:nvSpPr>
        <p:spPr>
          <a:xfrm>
            <a:off x="648891" y="5936847"/>
            <a:ext cx="4320504" cy="4449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333" b="0" i="0" u="none" strike="noStrike" cap="none">
              <a:solidFill>
                <a:srgbClr val="000000"/>
              </a:solidFill>
              <a:latin typeface="Dosis"/>
              <a:ea typeface="Dosis"/>
              <a:cs typeface="Dosis"/>
              <a:sym typeface="Dosis"/>
            </a:endParaRPr>
          </a:p>
        </p:txBody>
      </p:sp>
    </p:spTree>
    <p:extLst>
      <p:ext uri="{BB962C8B-B14F-4D97-AF65-F5344CB8AC3E}">
        <p14:creationId xmlns:p14="http://schemas.microsoft.com/office/powerpoint/2010/main" val="1100657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Image Slide">
  <p:cSld name="Two-Image Slide">
    <p:spTree>
      <p:nvGrpSpPr>
        <p:cNvPr id="1" name="Shape 162"/>
        <p:cNvGrpSpPr/>
        <p:nvPr/>
      </p:nvGrpSpPr>
      <p:grpSpPr>
        <a:xfrm>
          <a:off x="0" y="0"/>
          <a:ext cx="0" cy="0"/>
          <a:chOff x="0" y="0"/>
          <a:chExt cx="0" cy="0"/>
        </a:xfrm>
      </p:grpSpPr>
      <p:sp>
        <p:nvSpPr>
          <p:cNvPr id="163" name="Shape 163"/>
          <p:cNvSpPr/>
          <p:nvPr/>
        </p:nvSpPr>
        <p:spPr>
          <a:xfrm>
            <a:off x="843460" y="5469829"/>
            <a:ext cx="3251873" cy="44496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467" b="0" i="0" u="none" strike="noStrike" cap="none">
              <a:solidFill>
                <a:srgbClr val="000000"/>
              </a:solidFill>
              <a:latin typeface="Dosis"/>
              <a:ea typeface="Dosis"/>
              <a:cs typeface="Dosis"/>
              <a:sym typeface="Dosis"/>
            </a:endParaRPr>
          </a:p>
        </p:txBody>
      </p:sp>
      <p:sp>
        <p:nvSpPr>
          <p:cNvPr id="164" name="Shape 164"/>
          <p:cNvSpPr/>
          <p:nvPr/>
        </p:nvSpPr>
        <p:spPr>
          <a:xfrm>
            <a:off x="853876" y="940195"/>
            <a:ext cx="3231072" cy="21282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2000" b="0" i="0" u="none" strike="noStrike" cap="none">
                <a:solidFill>
                  <a:srgbClr val="295269"/>
                </a:solidFill>
                <a:latin typeface="Dosis"/>
                <a:ea typeface="Dosis"/>
                <a:cs typeface="Dosis"/>
                <a:sym typeface="Dosis"/>
              </a:rPr>
              <a:t>IMAGE TITLE</a:t>
            </a:r>
            <a:endParaRPr sz="20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859829" y="1482327"/>
            <a:ext cx="4771429" cy="3615035"/>
          </a:xfrm>
          <a:prstGeom prst="rect">
            <a:avLst/>
          </a:prstGeom>
          <a:noFill/>
          <a:ln>
            <a:noFill/>
          </a:ln>
        </p:spPr>
      </p:pic>
      <p:pic>
        <p:nvPicPr>
          <p:cNvPr id="166" name="Shape 166"/>
          <p:cNvPicPr preferRelativeResize="0"/>
          <p:nvPr/>
        </p:nvPicPr>
        <p:blipFill rotWithShape="1">
          <a:blip r:embed="rId2">
            <a:alphaModFix/>
          </a:blip>
          <a:srcRect/>
          <a:stretch/>
        </p:blipFill>
        <p:spPr>
          <a:xfrm>
            <a:off x="6504186" y="1482327"/>
            <a:ext cx="4771429" cy="3615035"/>
          </a:xfrm>
          <a:prstGeom prst="rect">
            <a:avLst/>
          </a:prstGeom>
          <a:noFill/>
          <a:ln>
            <a:noFill/>
          </a:ln>
        </p:spPr>
      </p:pic>
      <p:sp>
        <p:nvSpPr>
          <p:cNvPr id="167" name="Shape 167"/>
          <p:cNvSpPr/>
          <p:nvPr/>
        </p:nvSpPr>
        <p:spPr>
          <a:xfrm>
            <a:off x="6499721" y="5471317"/>
            <a:ext cx="3251873" cy="4464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467" b="0" i="0" u="none" strike="noStrike" cap="none">
                <a:solidFill>
                  <a:srgbClr val="295269"/>
                </a:solidFill>
                <a:latin typeface="Dosis"/>
                <a:ea typeface="Dosis"/>
                <a:cs typeface="Dosis"/>
                <a:sym typeface="Dosis"/>
              </a:rPr>
              <a:t>Efficiently unleash </a:t>
            </a:r>
            <a:r>
              <a:rPr lang="en" sz="1467" b="0" i="0" u="none" strike="noStrike" cap="none">
                <a:solidFill>
                  <a:srgbClr val="FA726E"/>
                </a:solidFill>
                <a:latin typeface="Dosis"/>
                <a:ea typeface="Dosis"/>
                <a:cs typeface="Dosis"/>
                <a:sym typeface="Dosis"/>
              </a:rPr>
              <a:t>cross-media</a:t>
            </a:r>
            <a:r>
              <a:rPr lang="en" sz="1467" b="0" i="0" u="none" strike="noStrike" cap="none">
                <a:solidFill>
                  <a:srgbClr val="295269"/>
                </a:solidFill>
                <a:latin typeface="Dosis"/>
                <a:ea typeface="Dosis"/>
                <a:cs typeface="Dosis"/>
                <a:sym typeface="Dosis"/>
              </a:rPr>
              <a:t> information without cross-media.</a:t>
            </a:r>
            <a:endParaRPr sz="1467" b="0" i="0" u="none" strike="noStrike" cap="none">
              <a:solidFill>
                <a:srgbClr val="000000"/>
              </a:solidFill>
              <a:latin typeface="Dosis"/>
              <a:ea typeface="Dosis"/>
              <a:cs typeface="Dosis"/>
              <a:sym typeface="Dosis"/>
            </a:endParaRPr>
          </a:p>
        </p:txBody>
      </p:sp>
      <p:sp>
        <p:nvSpPr>
          <p:cNvPr id="168" name="Shape 168"/>
          <p:cNvSpPr/>
          <p:nvPr/>
        </p:nvSpPr>
        <p:spPr>
          <a:xfrm>
            <a:off x="6510139" y="943173"/>
            <a:ext cx="3231072" cy="211311"/>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2000" b="0" i="0" u="none" strike="noStrike" cap="none">
                <a:solidFill>
                  <a:srgbClr val="295269"/>
                </a:solidFill>
                <a:latin typeface="Dosis"/>
                <a:ea typeface="Dosis"/>
                <a:cs typeface="Dosis"/>
                <a:sym typeface="Dosis"/>
              </a:rPr>
              <a:t>IMAGE TITLE</a:t>
            </a:r>
            <a:endParaRPr sz="2000" b="0" i="0" u="none" strike="noStrike" cap="none">
              <a:solidFill>
                <a:srgbClr val="000000"/>
              </a:solidFill>
              <a:latin typeface="Dosis"/>
              <a:ea typeface="Dosis"/>
              <a:cs typeface="Dosis"/>
              <a:sym typeface="Dosis"/>
            </a:endParaRPr>
          </a:p>
        </p:txBody>
      </p:sp>
    </p:spTree>
    <p:extLst>
      <p:ext uri="{BB962C8B-B14F-4D97-AF65-F5344CB8AC3E}">
        <p14:creationId xmlns:p14="http://schemas.microsoft.com/office/powerpoint/2010/main" val="17188664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1">
  <p:cSld name="Statement 1">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12192000" cy="6858000"/>
          </a:xfrm>
          <a:prstGeom prst="rect">
            <a:avLst/>
          </a:prstGeom>
          <a:noFill/>
          <a:ln>
            <a:noFill/>
          </a:ln>
        </p:spPr>
      </p:pic>
      <p:sp>
        <p:nvSpPr>
          <p:cNvPr id="171" name="Shape 171"/>
          <p:cNvSpPr/>
          <p:nvPr/>
        </p:nvSpPr>
        <p:spPr>
          <a:xfrm>
            <a:off x="0" y="0"/>
            <a:ext cx="12192000" cy="6858000"/>
          </a:xfrm>
          <a:prstGeom prst="rect">
            <a:avLst/>
          </a:prstGeom>
          <a:solidFill>
            <a:srgbClr val="204056">
              <a:alpha val="8235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2" name="Shape 172"/>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5333" b="0" i="0" u="none" strike="noStrike" cap="none">
                <a:solidFill>
                  <a:schemeClr val="lt1"/>
                </a:solidFill>
                <a:latin typeface="Dosis"/>
                <a:ea typeface="Dosis"/>
                <a:cs typeface="Dosis"/>
                <a:sym typeface="Dosis"/>
              </a:rPr>
              <a:t>This is a bold statement or “quote” with a full bleed image</a:t>
            </a:r>
            <a:endParaRPr sz="5333"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4800" b="0" i="0" u="none" strike="noStrike" cap="none">
              <a:solidFill>
                <a:schemeClr val="lt1"/>
              </a:solidFill>
              <a:latin typeface="Dosis"/>
              <a:ea typeface="Dosis"/>
              <a:cs typeface="Dosis"/>
              <a:sym typeface="Dosis"/>
            </a:endParaRPr>
          </a:p>
        </p:txBody>
      </p:sp>
      <p:sp>
        <p:nvSpPr>
          <p:cNvPr id="173" name="Shape 173"/>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2133" b="0" i="0" u="none" strike="noStrike" cap="none">
                <a:solidFill>
                  <a:srgbClr val="BCBEC0"/>
                </a:solidFill>
                <a:latin typeface="Dosis"/>
                <a:ea typeface="Dosis"/>
                <a:cs typeface="Dosis"/>
                <a:sym typeface="Dosis"/>
              </a:rPr>
              <a:t>Name of Author (if it’s a quote)</a:t>
            </a:r>
            <a:endParaRPr sz="2133"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2133" b="0" i="0" u="none" strike="noStrike" cap="none">
              <a:solidFill>
                <a:srgbClr val="BCBEC0"/>
              </a:solidFill>
              <a:latin typeface="Dosis"/>
              <a:ea typeface="Dosis"/>
              <a:cs typeface="Dosis"/>
              <a:sym typeface="Dosis"/>
            </a:endParaRPr>
          </a:p>
        </p:txBody>
      </p:sp>
    </p:spTree>
    <p:extLst>
      <p:ext uri="{BB962C8B-B14F-4D97-AF65-F5344CB8AC3E}">
        <p14:creationId xmlns:p14="http://schemas.microsoft.com/office/powerpoint/2010/main" val="58308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atement 2">
  <p:cSld name="Statement 2">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76" name="Shape 176"/>
          <p:cNvSpPr/>
          <p:nvPr/>
        </p:nvSpPr>
        <p:spPr>
          <a:xfrm>
            <a:off x="0" y="0"/>
            <a:ext cx="12192000" cy="6858000"/>
          </a:xfrm>
          <a:prstGeom prst="rect">
            <a:avLst/>
          </a:prstGeom>
          <a:solidFill>
            <a:srgbClr val="204056">
              <a:alpha val="82352"/>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77" name="Shape 177"/>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5333" b="0" i="0" u="none" strike="noStrike" cap="none">
                <a:solidFill>
                  <a:schemeClr val="lt1"/>
                </a:solidFill>
                <a:latin typeface="Dosis"/>
                <a:ea typeface="Dosis"/>
                <a:cs typeface="Dosis"/>
                <a:sym typeface="Dosis"/>
              </a:rPr>
              <a:t>This is a bold statement or “quote” with a full bleed image</a:t>
            </a:r>
            <a:endParaRPr sz="5333"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4800" b="0" i="0" u="none" strike="noStrike" cap="none">
              <a:solidFill>
                <a:schemeClr val="lt1"/>
              </a:solidFill>
              <a:latin typeface="Dosis"/>
              <a:ea typeface="Dosis"/>
              <a:cs typeface="Dosis"/>
              <a:sym typeface="Dosis"/>
            </a:endParaRPr>
          </a:p>
        </p:txBody>
      </p:sp>
      <p:sp>
        <p:nvSpPr>
          <p:cNvPr id="178" name="Shape 178"/>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2133" b="0" i="0" u="none" strike="noStrike" cap="none">
                <a:solidFill>
                  <a:srgbClr val="BCBEC0"/>
                </a:solidFill>
                <a:latin typeface="Dosis"/>
                <a:ea typeface="Dosis"/>
                <a:cs typeface="Dosis"/>
                <a:sym typeface="Dosis"/>
              </a:rPr>
              <a:t>Name of Author (if it’s a quote)</a:t>
            </a:r>
            <a:endParaRPr sz="2133"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2133" b="0" i="0" u="none" strike="noStrike" cap="none">
              <a:solidFill>
                <a:srgbClr val="BCBEC0"/>
              </a:solidFill>
              <a:latin typeface="Dosis"/>
              <a:ea typeface="Dosis"/>
              <a:cs typeface="Dosis"/>
              <a:sym typeface="Dosis"/>
            </a:endParaRPr>
          </a:p>
        </p:txBody>
      </p:sp>
    </p:spTree>
    <p:extLst>
      <p:ext uri="{BB962C8B-B14F-4D97-AF65-F5344CB8AC3E}">
        <p14:creationId xmlns:p14="http://schemas.microsoft.com/office/powerpoint/2010/main" val="15967771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erson Slide">
  <p:cSld name="Person Slide">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6858000" cy="6858000"/>
          </a:xfrm>
          <a:prstGeom prst="rect">
            <a:avLst/>
          </a:prstGeom>
          <a:noFill/>
          <a:ln>
            <a:noFill/>
          </a:ln>
        </p:spPr>
      </p:pic>
      <p:sp>
        <p:nvSpPr>
          <p:cNvPr id="181" name="Shape 181"/>
          <p:cNvSpPr txBox="1"/>
          <p:nvPr/>
        </p:nvSpPr>
        <p:spPr>
          <a:xfrm>
            <a:off x="7442233" y="2603633"/>
            <a:ext cx="3213200" cy="2158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24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rgbClr val="BCBEC0"/>
              </a:solidFill>
              <a:latin typeface="Dosis"/>
              <a:ea typeface="Dosis"/>
              <a:cs typeface="Dosis"/>
              <a:sym typeface="Dosis"/>
            </a:endParaRPr>
          </a:p>
        </p:txBody>
      </p:sp>
      <p:sp>
        <p:nvSpPr>
          <p:cNvPr id="182" name="Shape 182"/>
          <p:cNvSpPr txBox="1"/>
          <p:nvPr/>
        </p:nvSpPr>
        <p:spPr>
          <a:xfrm>
            <a:off x="7442233" y="1460633"/>
            <a:ext cx="3213200" cy="1232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67" b="0" i="0" u="none" strike="noStrike" cap="none">
                <a:solidFill>
                  <a:schemeClr val="lt1"/>
                </a:solidFill>
                <a:latin typeface="Dosis"/>
                <a:ea typeface="Dosis"/>
                <a:cs typeface="Dosis"/>
                <a:sym typeface="Dosis"/>
              </a:rPr>
              <a:t>Welcome</a:t>
            </a:r>
            <a:endParaRPr sz="1867"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3200" b="0" i="0" u="none" strike="noStrike" cap="none">
                <a:solidFill>
                  <a:schemeClr val="lt1"/>
                </a:solidFill>
                <a:latin typeface="Dosis"/>
                <a:ea typeface="Dosis"/>
                <a:cs typeface="Dosis"/>
                <a:sym typeface="Dosis"/>
              </a:rPr>
              <a:t>John Coder</a:t>
            </a:r>
            <a:endParaRPr sz="32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Dosis"/>
              <a:ea typeface="Dosis"/>
              <a:cs typeface="Dosis"/>
              <a:sym typeface="Dosis"/>
            </a:endParaRPr>
          </a:p>
        </p:txBody>
      </p:sp>
    </p:spTree>
    <p:extLst>
      <p:ext uri="{BB962C8B-B14F-4D97-AF65-F5344CB8AC3E}">
        <p14:creationId xmlns:p14="http://schemas.microsoft.com/office/powerpoint/2010/main" val="2982941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white">
  <p:cSld name="Logo over white">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85" name="Shape 185"/>
          <p:cNvPicPr preferRelativeResize="0"/>
          <p:nvPr/>
        </p:nvPicPr>
        <p:blipFill rotWithShape="1">
          <a:blip r:embed="rId3">
            <a:alphaModFix/>
          </a:blip>
          <a:srcRect/>
          <a:stretch/>
        </p:blipFill>
        <p:spPr>
          <a:xfrm>
            <a:off x="4106600" y="3011599"/>
            <a:ext cx="3978801" cy="834800"/>
          </a:xfrm>
          <a:prstGeom prst="rect">
            <a:avLst/>
          </a:prstGeom>
          <a:noFill/>
          <a:ln>
            <a:noFill/>
          </a:ln>
        </p:spPr>
      </p:pic>
    </p:spTree>
    <p:extLst>
      <p:ext uri="{BB962C8B-B14F-4D97-AF65-F5344CB8AC3E}">
        <p14:creationId xmlns:p14="http://schemas.microsoft.com/office/powerpoint/2010/main" val="107825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625362" y="26441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7466" b="0" i="0" u="none" strike="noStrike" cap="none">
                <a:solidFill>
                  <a:schemeClr val="lt1"/>
                </a:solidFill>
                <a:latin typeface="Dosis"/>
                <a:ea typeface="Dosis"/>
                <a:cs typeface="Dosis"/>
                <a:sym typeface="Dosis"/>
              </a:rPr>
              <a:t>TITLE GOES HERE</a:t>
            </a:r>
            <a:endParaRPr sz="1333" b="0" i="0" u="none" strike="noStrike" cap="none">
              <a:solidFill>
                <a:schemeClr val="lt1"/>
              </a:solidFill>
              <a:latin typeface="Dosis"/>
              <a:ea typeface="Dosis"/>
              <a:cs typeface="Dosis"/>
              <a:sym typeface="Dosis"/>
            </a:endParaRPr>
          </a:p>
        </p:txBody>
      </p:sp>
      <p:sp>
        <p:nvSpPr>
          <p:cNvPr id="56" name="Shape 56"/>
          <p:cNvSpPr/>
          <p:nvPr/>
        </p:nvSpPr>
        <p:spPr>
          <a:xfrm>
            <a:off x="625348" y="37529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4667" b="0" i="0" u="none" strike="noStrike" cap="none">
                <a:solidFill>
                  <a:srgbClr val="BCBEC0"/>
                </a:solidFill>
                <a:latin typeface="Dosis"/>
                <a:ea typeface="Dosis"/>
                <a:cs typeface="Dosis"/>
                <a:sym typeface="Dosis"/>
              </a:rPr>
              <a:t>Subtitle goes here</a:t>
            </a:r>
            <a:endParaRPr sz="1333" b="0" i="0" u="none" strike="noStrike" cap="none">
              <a:solidFill>
                <a:srgbClr val="BCBEC0"/>
              </a:solidFill>
              <a:latin typeface="Dosis"/>
              <a:ea typeface="Dosis"/>
              <a:cs typeface="Dosis"/>
              <a:sym typeface="Dosis"/>
            </a:endParaRPr>
          </a:p>
        </p:txBody>
      </p:sp>
      <p:sp>
        <p:nvSpPr>
          <p:cNvPr id="57" name="Shape 57"/>
          <p:cNvSpPr/>
          <p:nvPr/>
        </p:nvSpPr>
        <p:spPr>
          <a:xfrm>
            <a:off x="625376" y="6104380"/>
            <a:ext cx="2390145" cy="26193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1067" b="0" i="0" u="none" strike="noStrike" cap="none">
                <a:solidFill>
                  <a:srgbClr val="BCBEC0"/>
                </a:solidFill>
                <a:latin typeface="Dosis"/>
                <a:ea typeface="Dosis"/>
                <a:cs typeface="Dosis"/>
                <a:sym typeface="Dosis"/>
              </a:rPr>
              <a:t>New York  -  10th February, 2014</a:t>
            </a:r>
            <a:endParaRPr sz="1067"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625371" y="827065"/>
            <a:ext cx="1817173" cy="382168"/>
          </a:xfrm>
          <a:prstGeom prst="rect">
            <a:avLst/>
          </a:prstGeom>
          <a:noFill/>
          <a:ln>
            <a:noFill/>
          </a:ln>
        </p:spPr>
      </p:pic>
    </p:spTree>
    <p:extLst>
      <p:ext uri="{BB962C8B-B14F-4D97-AF65-F5344CB8AC3E}">
        <p14:creationId xmlns:p14="http://schemas.microsoft.com/office/powerpoint/2010/main" val="2252489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ogo over blue" type="titleOnly">
  <p:cSld name="Logo over blue">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188" name="Shape 188"/>
          <p:cNvPicPr preferRelativeResize="0"/>
          <p:nvPr/>
        </p:nvPicPr>
        <p:blipFill rotWithShape="1">
          <a:blip r:embed="rId3">
            <a:alphaModFix/>
          </a:blip>
          <a:srcRect/>
          <a:stretch/>
        </p:blipFill>
        <p:spPr>
          <a:xfrm>
            <a:off x="4106596" y="3010606"/>
            <a:ext cx="3978801" cy="836777"/>
          </a:xfrm>
          <a:prstGeom prst="rect">
            <a:avLst/>
          </a:prstGeom>
          <a:noFill/>
          <a:ln>
            <a:noFill/>
          </a:ln>
        </p:spPr>
      </p:pic>
    </p:spTree>
    <p:extLst>
      <p:ext uri="{BB962C8B-B14F-4D97-AF65-F5344CB8AC3E}">
        <p14:creationId xmlns:p14="http://schemas.microsoft.com/office/powerpoint/2010/main" val="2018586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Slide">
  <p:cSld name="Final Slide">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625362" y="2905884"/>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7466" b="0" i="0" u="none" strike="noStrike" cap="none">
                <a:solidFill>
                  <a:schemeClr val="lt1"/>
                </a:solidFill>
                <a:latin typeface="Dosis"/>
                <a:ea typeface="Dosis"/>
                <a:cs typeface="Dosis"/>
                <a:sym typeface="Dosis"/>
              </a:rPr>
              <a:t>THANKS!</a:t>
            </a:r>
            <a:endParaRPr sz="1333" b="0" i="0" u="none" strike="noStrike" cap="none">
              <a:solidFill>
                <a:schemeClr val="lt1"/>
              </a:solidFill>
              <a:latin typeface="Dosis"/>
              <a:ea typeface="Dosis"/>
              <a:cs typeface="Dosis"/>
              <a:sym typeface="Dosis"/>
            </a:endParaRPr>
          </a:p>
        </p:txBody>
      </p:sp>
      <p:sp>
        <p:nvSpPr>
          <p:cNvPr id="191" name="Shape 191"/>
          <p:cNvSpPr/>
          <p:nvPr/>
        </p:nvSpPr>
        <p:spPr>
          <a:xfrm>
            <a:off x="3568700" y="4325033"/>
            <a:ext cx="5054597" cy="8820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867" b="0" i="0" u="none" strike="noStrike" cap="none">
                <a:solidFill>
                  <a:schemeClr val="lt1"/>
                </a:solidFill>
                <a:latin typeface="Dosis"/>
                <a:ea typeface="Dosis"/>
                <a:cs typeface="Dosis"/>
                <a:sym typeface="Dosis"/>
              </a:rPr>
              <a:t>Zach Sims   </a:t>
            </a:r>
            <a:endParaRPr sz="1867"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600" b="0" i="0" u="none" strike="noStrike" cap="none">
                <a:solidFill>
                  <a:srgbClr val="BCBEC0"/>
                </a:solidFill>
                <a:latin typeface="Dosis"/>
                <a:ea typeface="Dosis"/>
                <a:cs typeface="Dosis"/>
                <a:sym typeface="Dosis"/>
              </a:rPr>
              <a:t>@zsims   </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600" b="0" i="0" u="none" strike="noStrike" cap="none">
                <a:solidFill>
                  <a:srgbClr val="BCBEC0"/>
                </a:solidFill>
                <a:latin typeface="Dosis"/>
                <a:ea typeface="Dosis"/>
                <a:cs typeface="Dosis"/>
                <a:sym typeface="Dosis"/>
              </a:rPr>
              <a:t>zach@codecademy.com</a:t>
            </a:r>
            <a:endParaRPr sz="16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5187421" y="1995467"/>
            <a:ext cx="1817173" cy="382168"/>
          </a:xfrm>
          <a:prstGeom prst="rect">
            <a:avLst/>
          </a:prstGeom>
          <a:noFill/>
          <a:ln>
            <a:noFill/>
          </a:ln>
        </p:spPr>
      </p:pic>
      <p:sp>
        <p:nvSpPr>
          <p:cNvPr id="193" name="Shape 193"/>
          <p:cNvSpPr/>
          <p:nvPr/>
        </p:nvSpPr>
        <p:spPr>
          <a:xfrm>
            <a:off x="3568700" y="6179233"/>
            <a:ext cx="5054597" cy="4630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600" b="0" i="0" u="none" strike="noStrike" cap="none">
                <a:solidFill>
                  <a:srgbClr val="C8CACB"/>
                </a:solidFill>
                <a:latin typeface="Dosis"/>
                <a:ea typeface="Dosis"/>
                <a:cs typeface="Dosis"/>
                <a:sym typeface="Dosis"/>
              </a:rPr>
              <a:t>WE’RE HIRING:</a:t>
            </a:r>
            <a:r>
              <a:rPr lang="en" sz="1600" b="0" i="0" u="none" strike="noStrike" cap="none">
                <a:solidFill>
                  <a:srgbClr val="F4F5F5"/>
                </a:solidFill>
                <a:latin typeface="Dosis"/>
                <a:ea typeface="Dosis"/>
                <a:cs typeface="Dosis"/>
                <a:sym typeface="Dosis"/>
              </a:rPr>
              <a:t> </a:t>
            </a:r>
            <a:r>
              <a:rPr lang="en" sz="1600" b="0" i="0" u="none" strike="noStrike" cap="none">
                <a:solidFill>
                  <a:srgbClr val="FA726E"/>
                </a:solidFill>
                <a:latin typeface="Dosis"/>
                <a:ea typeface="Dosis"/>
                <a:cs typeface="Dosis"/>
                <a:sym typeface="Dosis"/>
              </a:rPr>
              <a:t>http://www.codecademy.com/about/jobs</a:t>
            </a:r>
            <a:endParaRPr sz="16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600" b="0" i="0" u="none" strike="noStrike" cap="none">
              <a:solidFill>
                <a:schemeClr val="lt1"/>
              </a:solidFill>
              <a:latin typeface="Dosis"/>
              <a:ea typeface="Dosis"/>
              <a:cs typeface="Dosis"/>
              <a:sym typeface="Dosis"/>
            </a:endParaRPr>
          </a:p>
        </p:txBody>
      </p:sp>
    </p:spTree>
    <p:extLst>
      <p:ext uri="{BB962C8B-B14F-4D97-AF65-F5344CB8AC3E}">
        <p14:creationId xmlns:p14="http://schemas.microsoft.com/office/powerpoint/2010/main" val="6026152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94"/>
        <p:cNvGrpSpPr/>
        <p:nvPr/>
      </p:nvGrpSpPr>
      <p:grpSpPr>
        <a:xfrm>
          <a:off x="0" y="0"/>
          <a:ext cx="0" cy="0"/>
          <a:chOff x="0" y="0"/>
          <a:chExt cx="0" cy="0"/>
        </a:xfrm>
      </p:grpSpPr>
      <p:cxnSp>
        <p:nvCxnSpPr>
          <p:cNvPr id="195" name="Shape 195"/>
          <p:cNvCxnSpPr/>
          <p:nvPr/>
        </p:nvCxnSpPr>
        <p:spPr>
          <a:xfrm>
            <a:off x="508200" y="6012600"/>
            <a:ext cx="0" cy="3772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559633" y="5974000"/>
            <a:ext cx="17464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000000"/>
                </a:solidFill>
                <a:latin typeface="Dosis"/>
                <a:ea typeface="Dosis"/>
                <a:cs typeface="Dosis"/>
                <a:sym typeface="Dosis"/>
              </a:rPr>
              <a:t>Q2</a:t>
            </a:r>
            <a:endParaRPr sz="1200" b="0" i="0" u="none" strike="noStrike" cap="none">
              <a:solidFill>
                <a:srgbClr val="000000"/>
              </a:solidFill>
              <a:latin typeface="Dosis"/>
              <a:ea typeface="Dosis"/>
              <a:cs typeface="Dosis"/>
              <a:sym typeface="Dosis"/>
            </a:endParaRPr>
          </a:p>
        </p:txBody>
      </p:sp>
      <p:cxnSp>
        <p:nvCxnSpPr>
          <p:cNvPr id="197" name="Shape 197"/>
          <p:cNvCxnSpPr/>
          <p:nvPr/>
        </p:nvCxnSpPr>
        <p:spPr>
          <a:xfrm>
            <a:off x="4269784" y="6012600"/>
            <a:ext cx="0" cy="3772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4321217" y="5974000"/>
            <a:ext cx="17464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000000"/>
                </a:solidFill>
                <a:latin typeface="Dosis"/>
                <a:ea typeface="Dosis"/>
                <a:cs typeface="Dosis"/>
                <a:sym typeface="Dosis"/>
              </a:rPr>
              <a:t>Q3</a:t>
            </a:r>
            <a:endParaRPr sz="1200" b="0" i="0" u="none" strike="noStrike" cap="none">
              <a:solidFill>
                <a:srgbClr val="000000"/>
              </a:solidFill>
              <a:latin typeface="Dosis"/>
              <a:ea typeface="Dosis"/>
              <a:cs typeface="Dosis"/>
              <a:sym typeface="Dosis"/>
            </a:endParaRPr>
          </a:p>
        </p:txBody>
      </p:sp>
      <p:cxnSp>
        <p:nvCxnSpPr>
          <p:cNvPr id="199" name="Shape 199"/>
          <p:cNvCxnSpPr/>
          <p:nvPr/>
        </p:nvCxnSpPr>
        <p:spPr>
          <a:xfrm>
            <a:off x="8031400" y="6012600"/>
            <a:ext cx="0" cy="3772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8082833" y="5974000"/>
            <a:ext cx="17464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000000"/>
                </a:solidFill>
                <a:latin typeface="Dosis"/>
                <a:ea typeface="Dosis"/>
                <a:cs typeface="Dosis"/>
                <a:sym typeface="Dosis"/>
              </a:rPr>
              <a:t>Q4</a:t>
            </a:r>
            <a:endParaRPr sz="1200" b="0" i="0" u="none" strike="noStrike" cap="none">
              <a:solidFill>
                <a:srgbClr val="000000"/>
              </a:solidFill>
              <a:latin typeface="Dosis"/>
              <a:ea typeface="Dosis"/>
              <a:cs typeface="Dosis"/>
              <a:sym typeface="Dosis"/>
            </a:endParaRPr>
          </a:p>
        </p:txBody>
      </p:sp>
      <p:cxnSp>
        <p:nvCxnSpPr>
          <p:cNvPr id="201" name="Shape 201"/>
          <p:cNvCxnSpPr/>
          <p:nvPr/>
        </p:nvCxnSpPr>
        <p:spPr>
          <a:xfrm>
            <a:off x="508200"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559633"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July</a:t>
            </a:r>
            <a:endParaRPr sz="1200" b="0" i="0" u="none" strike="noStrike" cap="none">
              <a:solidFill>
                <a:srgbClr val="B7B7B7"/>
              </a:solidFill>
              <a:latin typeface="Dosis"/>
              <a:ea typeface="Dosis"/>
              <a:cs typeface="Dosis"/>
              <a:sym typeface="Dosis"/>
            </a:endParaRPr>
          </a:p>
        </p:txBody>
      </p:sp>
      <p:sp>
        <p:nvSpPr>
          <p:cNvPr id="203" name="Shape 203"/>
          <p:cNvSpPr txBox="1"/>
          <p:nvPr/>
        </p:nvSpPr>
        <p:spPr>
          <a:xfrm>
            <a:off x="1820108"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August</a:t>
            </a:r>
            <a:endParaRPr sz="1200" b="0" i="0" u="none" strike="noStrike" cap="none">
              <a:solidFill>
                <a:srgbClr val="B7B7B7"/>
              </a:solidFill>
              <a:latin typeface="Dosis"/>
              <a:ea typeface="Dosis"/>
              <a:cs typeface="Dosis"/>
              <a:sym typeface="Dosis"/>
            </a:endParaRPr>
          </a:p>
        </p:txBody>
      </p:sp>
      <p:cxnSp>
        <p:nvCxnSpPr>
          <p:cNvPr id="204" name="Shape 204"/>
          <p:cNvCxnSpPr/>
          <p:nvPr/>
        </p:nvCxnSpPr>
        <p:spPr>
          <a:xfrm>
            <a:off x="1768675"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3083025"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September</a:t>
            </a:r>
            <a:endParaRPr sz="1200" b="0" i="0" u="none" strike="noStrike" cap="none">
              <a:solidFill>
                <a:srgbClr val="B7B7B7"/>
              </a:solidFill>
              <a:latin typeface="Dosis"/>
              <a:ea typeface="Dosis"/>
              <a:cs typeface="Dosis"/>
              <a:sym typeface="Dosis"/>
            </a:endParaRPr>
          </a:p>
        </p:txBody>
      </p:sp>
      <p:cxnSp>
        <p:nvCxnSpPr>
          <p:cNvPr id="206" name="Shape 206"/>
          <p:cNvCxnSpPr/>
          <p:nvPr/>
        </p:nvCxnSpPr>
        <p:spPr>
          <a:xfrm>
            <a:off x="3031592" y="5426167"/>
            <a:ext cx="0" cy="3772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8031400"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8082833"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January</a:t>
            </a:r>
            <a:endParaRPr sz="1200" b="0" i="0" u="none" strike="noStrike" cap="none">
              <a:solidFill>
                <a:srgbClr val="B7B7B7"/>
              </a:solidFill>
              <a:latin typeface="Dosis"/>
              <a:ea typeface="Dosis"/>
              <a:cs typeface="Dosis"/>
              <a:sym typeface="Dosis"/>
            </a:endParaRPr>
          </a:p>
        </p:txBody>
      </p:sp>
      <p:sp>
        <p:nvSpPr>
          <p:cNvPr id="209" name="Shape 209"/>
          <p:cNvSpPr txBox="1"/>
          <p:nvPr/>
        </p:nvSpPr>
        <p:spPr>
          <a:xfrm>
            <a:off x="9343307"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February</a:t>
            </a:r>
            <a:endParaRPr sz="1200" b="0" i="0" u="none" strike="noStrike" cap="none">
              <a:solidFill>
                <a:srgbClr val="B7B7B7"/>
              </a:solidFill>
              <a:latin typeface="Dosis"/>
              <a:ea typeface="Dosis"/>
              <a:cs typeface="Dosis"/>
              <a:sym typeface="Dosis"/>
            </a:endParaRPr>
          </a:p>
        </p:txBody>
      </p:sp>
      <p:cxnSp>
        <p:nvCxnSpPr>
          <p:cNvPr id="210" name="Shape 210"/>
          <p:cNvCxnSpPr/>
          <p:nvPr/>
        </p:nvCxnSpPr>
        <p:spPr>
          <a:xfrm>
            <a:off x="9291873"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10606225"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March</a:t>
            </a:r>
            <a:endParaRPr sz="1200" b="0" i="0" u="none" strike="noStrike" cap="none">
              <a:solidFill>
                <a:srgbClr val="B7B7B7"/>
              </a:solidFill>
              <a:latin typeface="Dosis"/>
              <a:ea typeface="Dosis"/>
              <a:cs typeface="Dosis"/>
              <a:sym typeface="Dosis"/>
            </a:endParaRPr>
          </a:p>
        </p:txBody>
      </p:sp>
      <p:cxnSp>
        <p:nvCxnSpPr>
          <p:cNvPr id="212" name="Shape 212"/>
          <p:cNvCxnSpPr/>
          <p:nvPr/>
        </p:nvCxnSpPr>
        <p:spPr>
          <a:xfrm>
            <a:off x="10554792" y="5426167"/>
            <a:ext cx="0" cy="3772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4269800"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4321233"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October</a:t>
            </a:r>
            <a:endParaRPr sz="1200" b="0" i="0" u="none" strike="noStrike" cap="none">
              <a:solidFill>
                <a:srgbClr val="B7B7B7"/>
              </a:solidFill>
              <a:latin typeface="Dosis"/>
              <a:ea typeface="Dosis"/>
              <a:cs typeface="Dosis"/>
              <a:sym typeface="Dosis"/>
            </a:endParaRPr>
          </a:p>
        </p:txBody>
      </p:sp>
      <p:sp>
        <p:nvSpPr>
          <p:cNvPr id="215" name="Shape 215"/>
          <p:cNvSpPr txBox="1"/>
          <p:nvPr/>
        </p:nvSpPr>
        <p:spPr>
          <a:xfrm>
            <a:off x="5581707"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November</a:t>
            </a:r>
            <a:endParaRPr sz="1200" b="0" i="0" u="none" strike="noStrike" cap="none">
              <a:solidFill>
                <a:srgbClr val="B7B7B7"/>
              </a:solidFill>
              <a:latin typeface="Dosis"/>
              <a:ea typeface="Dosis"/>
              <a:cs typeface="Dosis"/>
              <a:sym typeface="Dosis"/>
            </a:endParaRPr>
          </a:p>
        </p:txBody>
      </p:sp>
      <p:cxnSp>
        <p:nvCxnSpPr>
          <p:cNvPr id="216" name="Shape 216"/>
          <p:cNvCxnSpPr/>
          <p:nvPr/>
        </p:nvCxnSpPr>
        <p:spPr>
          <a:xfrm>
            <a:off x="5530273" y="5426167"/>
            <a:ext cx="0" cy="3772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6844625" y="5387567"/>
            <a:ext cx="11456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1200" b="0" i="0" u="none" strike="noStrike" cap="none">
                <a:solidFill>
                  <a:srgbClr val="B7B7B7"/>
                </a:solidFill>
                <a:latin typeface="Dosis"/>
                <a:ea typeface="Dosis"/>
                <a:cs typeface="Dosis"/>
                <a:sym typeface="Dosis"/>
              </a:rPr>
              <a:t>December</a:t>
            </a:r>
            <a:endParaRPr sz="12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1200" b="0" i="0" u="none" strike="noStrike" cap="none">
              <a:solidFill>
                <a:srgbClr val="B7B7B7"/>
              </a:solidFill>
              <a:latin typeface="Dosis"/>
              <a:ea typeface="Dosis"/>
              <a:cs typeface="Dosis"/>
              <a:sym typeface="Dosis"/>
            </a:endParaRPr>
          </a:p>
        </p:txBody>
      </p:sp>
      <p:cxnSp>
        <p:nvCxnSpPr>
          <p:cNvPr id="218" name="Shape 218"/>
          <p:cNvCxnSpPr/>
          <p:nvPr/>
        </p:nvCxnSpPr>
        <p:spPr>
          <a:xfrm>
            <a:off x="6793192" y="5426167"/>
            <a:ext cx="0" cy="3772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4269784" y="1303100"/>
            <a:ext cx="0" cy="38580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8031400" y="1303100"/>
            <a:ext cx="0" cy="38580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508200" y="1303100"/>
            <a:ext cx="0" cy="38580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768667" y="4305033"/>
            <a:ext cx="2508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666666"/>
                </a:solidFill>
                <a:latin typeface="Dosis"/>
                <a:ea typeface="Dosis"/>
                <a:cs typeface="Dosis"/>
                <a:sym typeface="Dosis"/>
              </a:rPr>
              <a:t>Spec definition</a:t>
            </a:r>
            <a:endParaRPr sz="1333" b="0" i="0" u="none" strike="noStrike" cap="none">
              <a:solidFill>
                <a:srgbClr val="666666"/>
              </a:solidFill>
              <a:latin typeface="Dosis"/>
              <a:ea typeface="Dosis"/>
              <a:cs typeface="Dosis"/>
              <a:sym typeface="Dosis"/>
            </a:endParaRPr>
          </a:p>
        </p:txBody>
      </p:sp>
      <p:sp>
        <p:nvSpPr>
          <p:cNvPr id="223" name="Shape 223"/>
          <p:cNvSpPr/>
          <p:nvPr/>
        </p:nvSpPr>
        <p:spPr>
          <a:xfrm>
            <a:off x="4277233" y="4305033"/>
            <a:ext cx="37540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666666"/>
                </a:solidFill>
                <a:latin typeface="Dosis"/>
                <a:ea typeface="Dosis"/>
                <a:cs typeface="Dosis"/>
                <a:sym typeface="Dosis"/>
              </a:rPr>
              <a:t>Evaluate, and build</a:t>
            </a:r>
            <a:endParaRPr sz="1333" b="0" i="0" u="none" strike="noStrike" cap="none">
              <a:solidFill>
                <a:srgbClr val="666666"/>
              </a:solidFill>
              <a:latin typeface="Dosis"/>
              <a:ea typeface="Dosis"/>
              <a:cs typeface="Dosis"/>
              <a:sym typeface="Dosis"/>
            </a:endParaRPr>
          </a:p>
        </p:txBody>
      </p:sp>
      <p:sp>
        <p:nvSpPr>
          <p:cNvPr id="224" name="Shape 224"/>
          <p:cNvSpPr/>
          <p:nvPr/>
        </p:nvSpPr>
        <p:spPr>
          <a:xfrm>
            <a:off x="8031403" y="45914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666666"/>
                </a:solidFill>
                <a:latin typeface="Dosis"/>
                <a:ea typeface="Dosis"/>
                <a:cs typeface="Dosis"/>
                <a:sym typeface="Dosis"/>
              </a:rPr>
              <a:t>non-US app store?</a:t>
            </a:r>
            <a:endParaRPr sz="1333" b="0" i="0" u="none" strike="noStrike" cap="none">
              <a:solidFill>
                <a:srgbClr val="666666"/>
              </a:solidFill>
              <a:latin typeface="Dosis"/>
              <a:ea typeface="Dosis"/>
              <a:cs typeface="Dosis"/>
              <a:sym typeface="Dosis"/>
            </a:endParaRPr>
          </a:p>
        </p:txBody>
      </p:sp>
      <p:sp>
        <p:nvSpPr>
          <p:cNvPr id="225" name="Shape 225"/>
          <p:cNvSpPr/>
          <p:nvPr/>
        </p:nvSpPr>
        <p:spPr>
          <a:xfrm>
            <a:off x="1768600" y="1595041"/>
            <a:ext cx="30592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LTP 1+2 francine release</a:t>
            </a:r>
            <a:endParaRPr sz="1333" b="0" i="0" u="none" strike="noStrike" cap="none">
              <a:solidFill>
                <a:srgbClr val="FFFFFF"/>
              </a:solidFill>
              <a:latin typeface="Dosis"/>
              <a:ea typeface="Dosis"/>
              <a:cs typeface="Dosis"/>
              <a:sym typeface="Dosis"/>
            </a:endParaRPr>
          </a:p>
        </p:txBody>
      </p:sp>
      <p:sp>
        <p:nvSpPr>
          <p:cNvPr id="226" name="Shape 226"/>
          <p:cNvSpPr/>
          <p:nvPr/>
        </p:nvSpPr>
        <p:spPr>
          <a:xfrm>
            <a:off x="4827803" y="1595041"/>
            <a:ext cx="14960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final release</a:t>
            </a:r>
            <a:endParaRPr sz="1333" b="0" i="0" u="none" strike="noStrike" cap="none">
              <a:solidFill>
                <a:srgbClr val="FFFFFF"/>
              </a:solidFill>
              <a:latin typeface="Dosis"/>
              <a:ea typeface="Dosis"/>
              <a:cs typeface="Dosis"/>
              <a:sym typeface="Dosis"/>
            </a:endParaRPr>
          </a:p>
        </p:txBody>
      </p:sp>
      <p:sp>
        <p:nvSpPr>
          <p:cNvPr id="227" name="Shape 227"/>
          <p:cNvSpPr/>
          <p:nvPr/>
        </p:nvSpPr>
        <p:spPr>
          <a:xfrm>
            <a:off x="1768600" y="2001441"/>
            <a:ext cx="25084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HT: 100 interviews</a:t>
            </a:r>
            <a:endParaRPr sz="1333" b="0" i="0" u="none" strike="noStrike" cap="none">
              <a:solidFill>
                <a:srgbClr val="FFFFFF"/>
              </a:solidFill>
              <a:latin typeface="Dosis"/>
              <a:ea typeface="Dosis"/>
              <a:cs typeface="Dosis"/>
              <a:sym typeface="Dosis"/>
            </a:endParaRPr>
          </a:p>
        </p:txBody>
      </p:sp>
      <p:sp>
        <p:nvSpPr>
          <p:cNvPr id="228" name="Shape 228"/>
          <p:cNvSpPr/>
          <p:nvPr/>
        </p:nvSpPr>
        <p:spPr>
          <a:xfrm>
            <a:off x="4281001" y="2001441"/>
            <a:ext cx="1855200" cy="4316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hireability funnel + integration?</a:t>
            </a:r>
            <a:endParaRPr sz="1333" b="0" i="0" u="none" strike="noStrike" cap="none">
              <a:solidFill>
                <a:srgbClr val="FFFFFF"/>
              </a:solidFill>
              <a:latin typeface="Dosis"/>
              <a:ea typeface="Dosis"/>
              <a:cs typeface="Dosis"/>
              <a:sym typeface="Dosis"/>
            </a:endParaRPr>
          </a:p>
        </p:txBody>
      </p:sp>
      <p:sp>
        <p:nvSpPr>
          <p:cNvPr id="229" name="Shape 229"/>
          <p:cNvSpPr/>
          <p:nvPr/>
        </p:nvSpPr>
        <p:spPr>
          <a:xfrm>
            <a:off x="1768600" y="3006975"/>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Peer Code Review</a:t>
            </a:r>
            <a:endParaRPr sz="1333" b="0" i="0" u="none" strike="noStrike" cap="none">
              <a:solidFill>
                <a:srgbClr val="FFFFFF"/>
              </a:solidFill>
              <a:latin typeface="Dosis"/>
              <a:ea typeface="Dosis"/>
              <a:cs typeface="Dosis"/>
              <a:sym typeface="Dosis"/>
            </a:endParaRPr>
          </a:p>
        </p:txBody>
      </p:sp>
      <p:sp>
        <p:nvSpPr>
          <p:cNvPr id="230" name="Shape 230"/>
          <p:cNvSpPr/>
          <p:nvPr/>
        </p:nvSpPr>
        <p:spPr>
          <a:xfrm>
            <a:off x="1768600" y="3402808"/>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FFFFFF"/>
                </a:solidFill>
                <a:latin typeface="Dosis"/>
                <a:ea typeface="Dosis"/>
                <a:cs typeface="Dosis"/>
                <a:sym typeface="Dosis"/>
              </a:rPr>
              <a:t>Guidance Counselor</a:t>
            </a:r>
            <a:endParaRPr sz="1333" b="0" i="0" u="none" strike="noStrike" cap="none">
              <a:solidFill>
                <a:srgbClr val="FFFFFF"/>
              </a:solidFill>
              <a:latin typeface="Dosis"/>
              <a:ea typeface="Dosis"/>
              <a:cs typeface="Dosis"/>
              <a:sym typeface="Dosis"/>
            </a:endParaRPr>
          </a:p>
        </p:txBody>
      </p:sp>
      <p:sp>
        <p:nvSpPr>
          <p:cNvPr id="231" name="Shape 231"/>
          <p:cNvSpPr/>
          <p:nvPr/>
        </p:nvSpPr>
        <p:spPr>
          <a:xfrm>
            <a:off x="9751436" y="43050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333" b="0" i="0" u="none" strike="noStrike" cap="none">
                <a:solidFill>
                  <a:srgbClr val="666666"/>
                </a:solidFill>
                <a:latin typeface="Dosis"/>
                <a:ea typeface="Dosis"/>
                <a:cs typeface="Dosis"/>
                <a:sym typeface="Dosis"/>
              </a:rPr>
              <a:t>Deliver to US app store</a:t>
            </a:r>
            <a:endParaRPr sz="1333" b="0" i="0" u="none" strike="noStrike" cap="none">
              <a:solidFill>
                <a:srgbClr val="666666"/>
              </a:solidFill>
              <a:latin typeface="Dosis"/>
              <a:ea typeface="Dosis"/>
              <a:cs typeface="Dosis"/>
              <a:sym typeface="Dosis"/>
            </a:endParaRPr>
          </a:p>
        </p:txBody>
      </p:sp>
      <p:cxnSp>
        <p:nvCxnSpPr>
          <p:cNvPr id="232" name="Shape 232"/>
          <p:cNvCxnSpPr/>
          <p:nvPr/>
        </p:nvCxnSpPr>
        <p:spPr>
          <a:xfrm>
            <a:off x="11751833" y="1303100"/>
            <a:ext cx="0" cy="38580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8288351" y="855400"/>
            <a:ext cx="190000" cy="190000"/>
          </a:xfrm>
          <a:prstGeom prst="rect">
            <a:avLst/>
          </a:prstGeom>
          <a:solidFill>
            <a:srgbClr val="29526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4" name="Shape 234"/>
          <p:cNvSpPr txBox="1"/>
          <p:nvPr/>
        </p:nvSpPr>
        <p:spPr>
          <a:xfrm>
            <a:off x="8436381" y="715700"/>
            <a:ext cx="12964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67" b="0" i="0" u="none" strike="noStrike" cap="none">
                <a:solidFill>
                  <a:srgbClr val="295269"/>
                </a:solidFill>
                <a:latin typeface="Dosis"/>
                <a:ea typeface="Dosis"/>
                <a:cs typeface="Dosis"/>
                <a:sym typeface="Dosis"/>
              </a:rPr>
              <a:t>LTP3</a:t>
            </a:r>
            <a:endParaRPr sz="1467" b="0" i="0" u="none" strike="noStrike" cap="none">
              <a:solidFill>
                <a:srgbClr val="295269"/>
              </a:solidFill>
              <a:latin typeface="Dosis"/>
              <a:ea typeface="Dosis"/>
              <a:cs typeface="Dosis"/>
              <a:sym typeface="Dosis"/>
            </a:endParaRPr>
          </a:p>
        </p:txBody>
      </p:sp>
      <p:sp>
        <p:nvSpPr>
          <p:cNvPr id="235" name="Shape 235"/>
          <p:cNvSpPr txBox="1"/>
          <p:nvPr/>
        </p:nvSpPr>
        <p:spPr>
          <a:xfrm>
            <a:off x="9386984" y="715700"/>
            <a:ext cx="14292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67" b="0" i="0" u="none" strike="noStrike" cap="none">
                <a:solidFill>
                  <a:srgbClr val="6AB1D3"/>
                </a:solidFill>
                <a:latin typeface="Dosis"/>
                <a:ea typeface="Dosis"/>
                <a:cs typeface="Dosis"/>
                <a:sym typeface="Dosis"/>
              </a:rPr>
              <a:t>Community + $</a:t>
            </a:r>
            <a:endParaRPr sz="1467" b="0" i="0" u="none" strike="noStrike" cap="none">
              <a:solidFill>
                <a:srgbClr val="6AB1D3"/>
              </a:solidFill>
              <a:latin typeface="Dosis"/>
              <a:ea typeface="Dosis"/>
              <a:cs typeface="Dosis"/>
              <a:sym typeface="Dosis"/>
            </a:endParaRPr>
          </a:p>
        </p:txBody>
      </p:sp>
      <p:sp>
        <p:nvSpPr>
          <p:cNvPr id="236" name="Shape 236"/>
          <p:cNvSpPr/>
          <p:nvPr/>
        </p:nvSpPr>
        <p:spPr>
          <a:xfrm>
            <a:off x="9238951" y="855400"/>
            <a:ext cx="190000" cy="190000"/>
          </a:xfrm>
          <a:prstGeom prst="rect">
            <a:avLst/>
          </a:prstGeom>
          <a:solidFill>
            <a:srgbClr val="6AB1D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37" name="Shape 237"/>
          <p:cNvSpPr txBox="1"/>
          <p:nvPr/>
        </p:nvSpPr>
        <p:spPr>
          <a:xfrm>
            <a:off x="11068975" y="715700"/>
            <a:ext cx="1429200" cy="4544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467" b="0" i="0" u="none" strike="noStrike" cap="none">
                <a:solidFill>
                  <a:srgbClr val="40D7C1"/>
                </a:solidFill>
                <a:latin typeface="Dosis"/>
                <a:ea typeface="Dosis"/>
                <a:cs typeface="Dosis"/>
                <a:sym typeface="Dosis"/>
              </a:rPr>
              <a:t>Mobile</a:t>
            </a:r>
            <a:endParaRPr sz="1467" b="0" i="0" u="none" strike="noStrike" cap="none">
              <a:solidFill>
                <a:srgbClr val="40D7C1"/>
              </a:solidFill>
              <a:latin typeface="Dosis"/>
              <a:ea typeface="Dosis"/>
              <a:cs typeface="Dosis"/>
              <a:sym typeface="Dosis"/>
            </a:endParaRPr>
          </a:p>
        </p:txBody>
      </p:sp>
      <p:sp>
        <p:nvSpPr>
          <p:cNvPr id="238" name="Shape 238"/>
          <p:cNvSpPr/>
          <p:nvPr/>
        </p:nvSpPr>
        <p:spPr>
          <a:xfrm>
            <a:off x="10920941" y="855400"/>
            <a:ext cx="190000" cy="190000"/>
          </a:xfrm>
          <a:prstGeom prst="rect">
            <a:avLst/>
          </a:prstGeom>
          <a:solidFill>
            <a:srgbClr val="40D7C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239" name="Shape 239"/>
          <p:cNvCxnSpPr/>
          <p:nvPr/>
        </p:nvCxnSpPr>
        <p:spPr>
          <a:xfrm>
            <a:off x="508200" y="5132700"/>
            <a:ext cx="112468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508200" y="1303100"/>
            <a:ext cx="112468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508200" y="2690500"/>
            <a:ext cx="112468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508200" y="3982867"/>
            <a:ext cx="11246800" cy="0"/>
          </a:xfrm>
          <a:prstGeom prst="straightConnector1">
            <a:avLst/>
          </a:prstGeom>
          <a:noFill/>
          <a:ln w="9525" cap="flat" cmpd="sng">
            <a:solidFill>
              <a:srgbClr val="939598"/>
            </a:solidFill>
            <a:prstDash val="dot"/>
            <a:round/>
            <a:headEnd type="none" w="sm" len="sm"/>
            <a:tailEnd type="none" w="sm" len="sm"/>
          </a:ln>
        </p:spPr>
      </p:cxnSp>
    </p:spTree>
    <p:extLst>
      <p:ext uri="{BB962C8B-B14F-4D97-AF65-F5344CB8AC3E}">
        <p14:creationId xmlns:p14="http://schemas.microsoft.com/office/powerpoint/2010/main" val="19239125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3733"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115000"/>
              </a:lnSpc>
              <a:spcBef>
                <a:spcPts val="0"/>
              </a:spcBef>
              <a:spcAft>
                <a:spcPts val="0"/>
              </a:spcAft>
              <a:buClr>
                <a:schemeClr val="dk2"/>
              </a:buClr>
              <a:buSzPts val="1800"/>
              <a:buFont typeface="Roboto"/>
              <a:buChar char="●"/>
              <a:defRPr sz="2400" b="0" i="0" u="none" strike="noStrike" cap="none">
                <a:solidFill>
                  <a:schemeClr val="dk2"/>
                </a:solidFill>
                <a:latin typeface="Roboto"/>
                <a:ea typeface="Roboto"/>
                <a:cs typeface="Roboto"/>
                <a:sym typeface="Roboto"/>
              </a:defRPr>
            </a:lvl1pPr>
            <a:lvl2pPr marL="1219170" marR="0" lvl="1"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2pPr>
            <a:lvl3pPr marL="1828754" marR="0" lvl="2"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3pPr>
            <a:lvl4pPr marL="2438339" marR="0" lvl="3"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4pPr>
            <a:lvl5pPr marL="3047924" marR="0" lvl="4"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5pPr>
            <a:lvl6pPr marL="3657509" marR="0" lvl="5"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6pPr>
            <a:lvl7pPr marL="4267093" marR="0" lvl="6"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7pPr>
            <a:lvl8pPr marL="4876678" marR="0" lvl="7" indent="-423323" algn="l" rtl="0">
              <a:lnSpc>
                <a:spcPct val="115000"/>
              </a:lnSpc>
              <a:spcBef>
                <a:spcPts val="2133"/>
              </a:spcBef>
              <a:spcAft>
                <a:spcPts val="0"/>
              </a:spcAft>
              <a:buClr>
                <a:schemeClr val="dk2"/>
              </a:buClr>
              <a:buSzPts val="1400"/>
              <a:buFont typeface="Roboto"/>
              <a:buChar char="○"/>
              <a:defRPr sz="1867" b="0" i="0" u="none" strike="noStrike" cap="none">
                <a:solidFill>
                  <a:schemeClr val="dk2"/>
                </a:solidFill>
                <a:latin typeface="Roboto"/>
                <a:ea typeface="Roboto"/>
                <a:cs typeface="Roboto"/>
                <a:sym typeface="Roboto"/>
              </a:defRPr>
            </a:lvl8pPr>
            <a:lvl9pPr marL="5486263" marR="0" lvl="8" indent="-423323" algn="l" rtl="0">
              <a:lnSpc>
                <a:spcPct val="115000"/>
              </a:lnSpc>
              <a:spcBef>
                <a:spcPts val="2133"/>
              </a:spcBef>
              <a:spcAft>
                <a:spcPts val="2133"/>
              </a:spcAft>
              <a:buClr>
                <a:schemeClr val="dk2"/>
              </a:buClr>
              <a:buSzPts val="1400"/>
              <a:buFont typeface="Roboto"/>
              <a:buChar char="■"/>
              <a:defRPr sz="1867"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656743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609585" marR="0" lvl="0" indent="-457189" algn="l" rtl="0">
              <a:lnSpc>
                <a:spcPct val="115000"/>
              </a:lnSpc>
              <a:spcBef>
                <a:spcPts val="0"/>
              </a:spcBef>
              <a:spcAft>
                <a:spcPts val="0"/>
              </a:spcAft>
              <a:buClr>
                <a:schemeClr val="dk2"/>
              </a:buClr>
              <a:buSzPts val="1800"/>
              <a:buFont typeface="Arial"/>
              <a:buChar char="●"/>
              <a:defRPr sz="24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25814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3733"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865471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48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191110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lstStyle>
            <a:lvl1pPr marL="609585" marR="0" lvl="0"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1pPr>
            <a:lvl2pPr marL="1219170" marR="0" lvl="1"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2pPr>
            <a:lvl3pPr marL="1828754" marR="0" lvl="2"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5pPr>
            <a:lvl6pPr marL="3657509" marR="0" lvl="5"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6pPr>
            <a:lvl7pPr marL="4267093" marR="0" lvl="6"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7pPr>
            <a:lvl8pPr marL="4876678" marR="0" lvl="7"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8pPr>
            <a:lvl9pPr marL="5486263" marR="0" lvl="8" indent="-406390" algn="l" rtl="0">
              <a:lnSpc>
                <a:spcPct val="115000"/>
              </a:lnSpc>
              <a:spcBef>
                <a:spcPts val="2133"/>
              </a:spcBef>
              <a:spcAft>
                <a:spcPts val="2133"/>
              </a:spcAft>
              <a:buClr>
                <a:schemeClr val="dk2"/>
              </a:buClr>
              <a:buSzPts val="1200"/>
              <a:buFont typeface="Arial"/>
              <a:buChar char="■"/>
              <a:defRPr sz="16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lstStyle>
            <a:lvl1pPr marL="609585" marR="0" lvl="0" indent="-423323" algn="l" rtl="0">
              <a:lnSpc>
                <a:spcPct val="115000"/>
              </a:lnSpc>
              <a:spcBef>
                <a:spcPts val="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1pPr>
            <a:lvl2pPr marL="1219170" marR="0" lvl="1"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2pPr>
            <a:lvl3pPr marL="1828754" marR="0" lvl="2"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5pPr>
            <a:lvl6pPr marL="3657509" marR="0" lvl="5"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6pPr>
            <a:lvl7pPr marL="4267093" marR="0" lvl="6"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7pPr>
            <a:lvl8pPr marL="4876678" marR="0" lvl="7"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8pPr>
            <a:lvl9pPr marL="5486263" marR="0" lvl="8" indent="-406390" algn="l" rtl="0">
              <a:lnSpc>
                <a:spcPct val="115000"/>
              </a:lnSpc>
              <a:spcBef>
                <a:spcPts val="2133"/>
              </a:spcBef>
              <a:spcAft>
                <a:spcPts val="2133"/>
              </a:spcAft>
              <a:buClr>
                <a:schemeClr val="dk2"/>
              </a:buClr>
              <a:buSzPts val="1200"/>
              <a:buFont typeface="Arial"/>
              <a:buChar char="■"/>
              <a:defRPr sz="16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69680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3733"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10461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32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lstStyle>
            <a:lvl1pPr marL="609585" marR="0" lvl="0" indent="-406390" algn="l" rtl="0">
              <a:lnSpc>
                <a:spcPct val="115000"/>
              </a:lnSpc>
              <a:spcBef>
                <a:spcPts val="0"/>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1pPr>
            <a:lvl2pPr marL="1219170" marR="0" lvl="1"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2pPr>
            <a:lvl3pPr marL="1828754" marR="0" lvl="2"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3pPr>
            <a:lvl4pPr marL="2438339" marR="0" lvl="3"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4pPr>
            <a:lvl5pPr marL="3047924" marR="0" lvl="4"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5pPr>
            <a:lvl6pPr marL="3657509" marR="0" lvl="5"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6pPr>
            <a:lvl7pPr marL="4267093" marR="0" lvl="6"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7pPr>
            <a:lvl8pPr marL="4876678" marR="0" lvl="7" indent="-406390" algn="l" rtl="0">
              <a:lnSpc>
                <a:spcPct val="115000"/>
              </a:lnSpc>
              <a:spcBef>
                <a:spcPts val="2133"/>
              </a:spcBef>
              <a:spcAft>
                <a:spcPts val="0"/>
              </a:spcAft>
              <a:buClr>
                <a:schemeClr val="dk2"/>
              </a:buClr>
              <a:buSzPts val="1200"/>
              <a:buFont typeface="Arial"/>
              <a:buChar char="○"/>
              <a:defRPr sz="1600" b="0" i="0" u="none" strike="noStrike" cap="none">
                <a:solidFill>
                  <a:schemeClr val="dk2"/>
                </a:solidFill>
                <a:latin typeface="Arial"/>
                <a:ea typeface="Arial"/>
                <a:cs typeface="Arial"/>
                <a:sym typeface="Arial"/>
              </a:defRPr>
            </a:lvl8pPr>
            <a:lvl9pPr marL="5486263" marR="0" lvl="8" indent="-406390" algn="l" rtl="0">
              <a:lnSpc>
                <a:spcPct val="115000"/>
              </a:lnSpc>
              <a:spcBef>
                <a:spcPts val="2133"/>
              </a:spcBef>
              <a:spcAft>
                <a:spcPts val="2133"/>
              </a:spcAft>
              <a:buClr>
                <a:schemeClr val="dk2"/>
              </a:buClr>
              <a:buSzPts val="1200"/>
              <a:buFont typeface="Arial"/>
              <a:buChar char="■"/>
              <a:defRPr sz="16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8954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s">
  <p:cSld name="Contents">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FFFFFF"/>
                </a:solidFill>
                <a:latin typeface="Dosis"/>
                <a:ea typeface="Dosis"/>
                <a:cs typeface="Dosis"/>
                <a:sym typeface="Dosis"/>
              </a:rPr>
              <a:t>1. Announcements</a:t>
            </a:r>
            <a:endParaRPr sz="1333"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FFFFFF"/>
                </a:solidFill>
                <a:latin typeface="Dosis"/>
                <a:ea typeface="Dosis"/>
                <a:cs typeface="Dosis"/>
                <a:sym typeface="Dosis"/>
              </a:rPr>
              <a:t>2. Recruiting</a:t>
            </a:r>
            <a:endParaRPr sz="24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FFFFFF"/>
                </a:solidFill>
                <a:latin typeface="Dosis"/>
                <a:ea typeface="Dosis"/>
                <a:cs typeface="Dosis"/>
                <a:sym typeface="Dosis"/>
              </a:rPr>
              <a:t>3. Product Updates</a:t>
            </a:r>
            <a:endParaRPr sz="24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FFFFFF"/>
                </a:solidFill>
                <a:latin typeface="Dosis"/>
                <a:ea typeface="Dosis"/>
                <a:cs typeface="Dosis"/>
                <a:sym typeface="Dosis"/>
              </a:rPr>
              <a:t>4.  Weekly Metrics</a:t>
            </a:r>
            <a:endParaRPr sz="2400" b="0" i="0" u="none" strike="noStrike" cap="none">
              <a:solidFill>
                <a:srgbClr val="FFFFFF"/>
              </a:solidFill>
              <a:latin typeface="Dosis"/>
              <a:ea typeface="Dosis"/>
              <a:cs typeface="Dosis"/>
              <a:sym typeface="Dosis"/>
            </a:endParaRPr>
          </a:p>
        </p:txBody>
      </p:sp>
      <p:cxnSp>
        <p:nvCxnSpPr>
          <p:cNvPr id="61" name="Shape 61"/>
          <p:cNvCxnSpPr/>
          <p:nvPr/>
        </p:nvCxnSpPr>
        <p:spPr>
          <a:xfrm>
            <a:off x="625339" y="2354139"/>
            <a:ext cx="3564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3200" b="0" i="0" u="none" strike="noStrike" cap="none">
                <a:solidFill>
                  <a:srgbClr val="39D1B4"/>
                </a:solidFill>
                <a:latin typeface="Dosis"/>
                <a:ea typeface="Dosis"/>
                <a:cs typeface="Dosis"/>
                <a:sym typeface="Dosis"/>
              </a:rPr>
              <a:t>CONTENTS</a:t>
            </a:r>
            <a:endParaRPr sz="3200" b="0" i="0" u="none" strike="noStrike" cap="none">
              <a:solidFill>
                <a:srgbClr val="39D1B4"/>
              </a:solidFill>
              <a:latin typeface="Dosis"/>
              <a:ea typeface="Dosis"/>
              <a:cs typeface="Dosis"/>
              <a:sym typeface="Dosis"/>
            </a:endParaRPr>
          </a:p>
        </p:txBody>
      </p:sp>
      <p:cxnSp>
        <p:nvCxnSpPr>
          <p:cNvPr id="63" name="Shape 63"/>
          <p:cNvCxnSpPr/>
          <p:nvPr/>
        </p:nvCxnSpPr>
        <p:spPr>
          <a:xfrm>
            <a:off x="625339" y="5237039"/>
            <a:ext cx="356400" cy="0"/>
          </a:xfrm>
          <a:prstGeom prst="straightConnector1">
            <a:avLst/>
          </a:prstGeom>
          <a:noFill/>
          <a:ln w="9525" cap="rnd" cmpd="sng">
            <a:solidFill>
              <a:srgbClr val="EBECED"/>
            </a:solidFill>
            <a:prstDash val="solid"/>
            <a:miter lim="8000"/>
            <a:headEnd type="none" w="sm" len="sm"/>
            <a:tailEnd type="none" w="sm" len="sm"/>
          </a:ln>
        </p:spPr>
      </p:cxnSp>
    </p:spTree>
    <p:extLst>
      <p:ext uri="{BB962C8B-B14F-4D97-AF65-F5344CB8AC3E}">
        <p14:creationId xmlns:p14="http://schemas.microsoft.com/office/powerpoint/2010/main" val="32020274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64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44357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73"/>
        <p:cNvGrpSpPr/>
        <p:nvPr/>
      </p:nvGrpSpPr>
      <p:grpSpPr>
        <a:xfrm>
          <a:off x="0" y="0"/>
          <a:ext cx="0" cy="0"/>
          <a:chOff x="0" y="0"/>
          <a:chExt cx="0" cy="0"/>
        </a:xfrm>
      </p:grpSpPr>
      <p:sp>
        <p:nvSpPr>
          <p:cNvPr id="274" name="Shape 274"/>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56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8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lstStyle>
            <a:lvl1pPr marL="609585" marR="0" lvl="0" indent="-457189" algn="l" rtl="0">
              <a:lnSpc>
                <a:spcPct val="115000"/>
              </a:lnSpc>
              <a:spcBef>
                <a:spcPts val="0"/>
              </a:spcBef>
              <a:spcAft>
                <a:spcPts val="0"/>
              </a:spcAft>
              <a:buClr>
                <a:schemeClr val="dk2"/>
              </a:buClr>
              <a:buSzPts val="1800"/>
              <a:buFont typeface="Arial"/>
              <a:buChar char="●"/>
              <a:defRPr sz="2400" b="0" i="0" u="none" strike="noStrike" cap="none">
                <a:solidFill>
                  <a:schemeClr val="dk2"/>
                </a:solidFill>
                <a:latin typeface="Arial"/>
                <a:ea typeface="Arial"/>
                <a:cs typeface="Arial"/>
                <a:sym typeface="Arial"/>
              </a:defRPr>
            </a:lvl1pPr>
            <a:lvl2pPr marL="1219170" marR="0" lvl="1"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l"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l" rtl="0">
              <a:lnSpc>
                <a:spcPct val="115000"/>
              </a:lnSpc>
              <a:spcBef>
                <a:spcPts val="2133"/>
              </a:spcBef>
              <a:spcAft>
                <a:spcPts val="2133"/>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02313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lstStyle>
            <a:lvl1pPr marL="609585" marR="0" lvl="0" indent="-304792" algn="l" rtl="0">
              <a:lnSpc>
                <a:spcPct val="100000"/>
              </a:lnSpc>
              <a:spcBef>
                <a:spcPts val="0"/>
              </a:spcBef>
              <a:spcAft>
                <a:spcPts val="0"/>
              </a:spcAft>
              <a:buClr>
                <a:schemeClr val="dk2"/>
              </a:buClr>
              <a:buSzPts val="1800"/>
              <a:buFont typeface="Arial"/>
              <a:buNone/>
              <a:defRPr sz="24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599181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6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lstStyle>
            <a:lvl1pPr marL="609585" marR="0" lvl="0" indent="-457189" algn="ctr" rtl="0">
              <a:lnSpc>
                <a:spcPct val="115000"/>
              </a:lnSpc>
              <a:spcBef>
                <a:spcPts val="0"/>
              </a:spcBef>
              <a:spcAft>
                <a:spcPts val="0"/>
              </a:spcAft>
              <a:buClr>
                <a:schemeClr val="dk2"/>
              </a:buClr>
              <a:buSzPts val="1800"/>
              <a:buFont typeface="Arial"/>
              <a:buChar char="●"/>
              <a:defRPr sz="2400" b="0" i="0" u="none" strike="noStrike" cap="none">
                <a:solidFill>
                  <a:schemeClr val="dk2"/>
                </a:solidFill>
                <a:latin typeface="Arial"/>
                <a:ea typeface="Arial"/>
                <a:cs typeface="Arial"/>
                <a:sym typeface="Arial"/>
              </a:defRPr>
            </a:lvl1pPr>
            <a:lvl2pPr marL="1219170" marR="0" lvl="1"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828754" marR="0" lvl="2"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2438339" marR="0" lvl="3"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3047924" marR="0" lvl="4"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3657509" marR="0" lvl="5"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4267093" marR="0" lvl="6"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4876678" marR="0" lvl="7" indent="-423323" algn="ctr" rtl="0">
              <a:lnSpc>
                <a:spcPct val="115000"/>
              </a:lnSpc>
              <a:spcBef>
                <a:spcPts val="2133"/>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5486263" marR="0" lvl="8" indent="-423323" algn="ctr" rtl="0">
              <a:lnSpc>
                <a:spcPct val="115000"/>
              </a:lnSpc>
              <a:spcBef>
                <a:spcPts val="2133"/>
              </a:spcBef>
              <a:spcAft>
                <a:spcPts val="2133"/>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608115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97210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lide">
  <p:cSld name="Section Slide">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625361" y="2542533"/>
            <a:ext cx="10895760"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7466" b="0" i="0" u="none" strike="noStrike" cap="none">
                <a:solidFill>
                  <a:schemeClr val="lt1"/>
                </a:solidFill>
                <a:latin typeface="Dosis"/>
                <a:ea typeface="Dosis"/>
                <a:cs typeface="Dosis"/>
                <a:sym typeface="Dosis"/>
              </a:rPr>
              <a:t>MAIN SECTION TITLE</a:t>
            </a:r>
            <a:endParaRPr sz="1333" b="0" i="0" u="none" strike="noStrike" cap="none">
              <a:solidFill>
                <a:schemeClr val="lt1"/>
              </a:solidFill>
              <a:latin typeface="Dosis"/>
              <a:ea typeface="Dosis"/>
              <a:cs typeface="Dosis"/>
              <a:sym typeface="Dosis"/>
            </a:endParaRPr>
          </a:p>
        </p:txBody>
      </p:sp>
      <p:sp>
        <p:nvSpPr>
          <p:cNvPr id="66" name="Shape 66"/>
          <p:cNvSpPr/>
          <p:nvPr/>
        </p:nvSpPr>
        <p:spPr>
          <a:xfrm>
            <a:off x="625348" y="3651300"/>
            <a:ext cx="10895760"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4667" b="0" i="0" u="none" strike="noStrike" cap="none">
                <a:solidFill>
                  <a:srgbClr val="204056"/>
                </a:solidFill>
                <a:latin typeface="Dosis"/>
                <a:ea typeface="Dosis"/>
                <a:cs typeface="Dosis"/>
                <a:sym typeface="Dosis"/>
              </a:rPr>
              <a:t>Subtitle goes here</a:t>
            </a:r>
            <a:endParaRPr sz="1333" b="0" i="0" u="none" strike="noStrike" cap="none">
              <a:solidFill>
                <a:srgbClr val="204056"/>
              </a:solidFill>
              <a:latin typeface="Dosis"/>
              <a:ea typeface="Dosis"/>
              <a:cs typeface="Dosis"/>
              <a:sym typeface="Dosis"/>
            </a:endParaRPr>
          </a:p>
        </p:txBody>
      </p:sp>
    </p:spTree>
    <p:extLst>
      <p:ext uri="{BB962C8B-B14F-4D97-AF65-F5344CB8AC3E}">
        <p14:creationId xmlns:p14="http://schemas.microsoft.com/office/powerpoint/2010/main" val="2527823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section Slide">
  <p:cSld name="Sub-section Slide">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625362" y="25425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7466" b="0" i="0" u="none" strike="noStrike" cap="none">
                <a:solidFill>
                  <a:srgbClr val="204056"/>
                </a:solidFill>
                <a:latin typeface="Dosis"/>
                <a:ea typeface="Dosis"/>
                <a:cs typeface="Dosis"/>
                <a:sym typeface="Dosis"/>
              </a:rPr>
              <a:t>SUB-SECTION TITLE</a:t>
            </a:r>
            <a:endParaRPr sz="1333" b="0" i="0" u="none" strike="noStrike" cap="none">
              <a:solidFill>
                <a:srgbClr val="204056"/>
              </a:solidFill>
              <a:latin typeface="Dosis"/>
              <a:ea typeface="Dosis"/>
              <a:cs typeface="Dosis"/>
              <a:sym typeface="Dosis"/>
            </a:endParaRPr>
          </a:p>
        </p:txBody>
      </p:sp>
      <p:sp>
        <p:nvSpPr>
          <p:cNvPr id="69" name="Shape 69"/>
          <p:cNvSpPr/>
          <p:nvPr/>
        </p:nvSpPr>
        <p:spPr>
          <a:xfrm>
            <a:off x="625348" y="36513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4667" b="0" i="0" u="none" strike="noStrike" cap="none">
                <a:solidFill>
                  <a:srgbClr val="BCBEC0"/>
                </a:solidFill>
                <a:latin typeface="Dosis"/>
                <a:ea typeface="Dosis"/>
                <a:cs typeface="Dosis"/>
                <a:sym typeface="Dosis"/>
              </a:rPr>
              <a:t>Subtitle goes here</a:t>
            </a:r>
            <a:endParaRPr sz="1333" b="0" i="0" u="none" strike="noStrike" cap="none">
              <a:solidFill>
                <a:srgbClr val="BCBEC0"/>
              </a:solidFill>
              <a:latin typeface="Dosis"/>
              <a:ea typeface="Dosis"/>
              <a:cs typeface="Dosis"/>
              <a:sym typeface="Dosis"/>
            </a:endParaRPr>
          </a:p>
        </p:txBody>
      </p:sp>
    </p:spTree>
    <p:extLst>
      <p:ext uri="{BB962C8B-B14F-4D97-AF65-F5344CB8AC3E}">
        <p14:creationId xmlns:p14="http://schemas.microsoft.com/office/powerpoint/2010/main" val="322922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oal Slide">
  <p:cSld name="Goal Slide">
    <p:spTree>
      <p:nvGrpSpPr>
        <p:cNvPr id="1" name="Shape 70"/>
        <p:cNvGrpSpPr/>
        <p:nvPr/>
      </p:nvGrpSpPr>
      <p:grpSpPr>
        <a:xfrm>
          <a:off x="0" y="0"/>
          <a:ext cx="0" cy="0"/>
          <a:chOff x="0" y="0"/>
          <a:chExt cx="0" cy="0"/>
        </a:xfrm>
      </p:grpSpPr>
      <p:sp>
        <p:nvSpPr>
          <p:cNvPr id="71" name="Shape 71"/>
          <p:cNvSpPr/>
          <p:nvPr/>
        </p:nvSpPr>
        <p:spPr>
          <a:xfrm>
            <a:off x="625367" y="2356352"/>
            <a:ext cx="10263197" cy="288087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4267" b="0" i="0" u="none" strike="noStrike" cap="none">
                <a:solidFill>
                  <a:srgbClr val="295269"/>
                </a:solidFill>
                <a:latin typeface="Dosis"/>
                <a:ea typeface="Dosis"/>
                <a:cs typeface="Dosis"/>
                <a:sym typeface="Dosis"/>
              </a:rPr>
              <a:t>Key statement goes here. Collaboratively administrate empower markets via plug-and-play networks. </a:t>
            </a:r>
            <a:r>
              <a:rPr lang="en" sz="4267" b="0" i="0" u="none" strike="noStrike" cap="none">
                <a:solidFill>
                  <a:srgbClr val="FA726E"/>
                </a:solidFill>
                <a:latin typeface="Dosis"/>
                <a:ea typeface="Dosis"/>
                <a:cs typeface="Dosis"/>
                <a:sym typeface="Dosis"/>
              </a:rPr>
              <a:t>Highlights</a:t>
            </a:r>
            <a:r>
              <a:rPr lang="en" sz="4267" b="0" i="0" u="none" strike="noStrike" cap="none">
                <a:solidFill>
                  <a:srgbClr val="295269"/>
                </a:solidFill>
                <a:latin typeface="Dosis"/>
                <a:ea typeface="Dosis"/>
                <a:cs typeface="Dosis"/>
                <a:sym typeface="Dosis"/>
              </a:rPr>
              <a:t> procrastinate B2C users after </a:t>
            </a:r>
            <a:r>
              <a:rPr lang="en" sz="4267" b="0" i="0" u="none" strike="noStrike" cap="none">
                <a:solidFill>
                  <a:srgbClr val="FA726E"/>
                </a:solidFill>
                <a:latin typeface="Dosis"/>
                <a:ea typeface="Dosis"/>
                <a:cs typeface="Dosis"/>
                <a:sym typeface="Dosis"/>
              </a:rPr>
              <a:t>installed base</a:t>
            </a:r>
            <a:r>
              <a:rPr lang="en" sz="4267" b="0" i="0" u="none" strike="noStrike" cap="none">
                <a:solidFill>
                  <a:srgbClr val="295269"/>
                </a:solidFill>
                <a:latin typeface="Dosis"/>
                <a:ea typeface="Dosis"/>
                <a:cs typeface="Dosis"/>
                <a:sym typeface="Dosis"/>
              </a:rPr>
              <a:t> benefits.</a:t>
            </a:r>
            <a:endParaRPr sz="4267" b="0" i="0" u="none" strike="noStrike" cap="none">
              <a:solidFill>
                <a:srgbClr val="000000"/>
              </a:solidFill>
              <a:latin typeface="Dosis"/>
              <a:ea typeface="Dosis"/>
              <a:cs typeface="Dosis"/>
              <a:sym typeface="Dosis"/>
            </a:endParaRPr>
          </a:p>
        </p:txBody>
      </p:sp>
      <p:sp>
        <p:nvSpPr>
          <p:cNvPr id="72" name="Shape 72"/>
          <p:cNvSpPr/>
          <p:nvPr/>
        </p:nvSpPr>
        <p:spPr>
          <a:xfrm>
            <a:off x="625375" y="1417592"/>
            <a:ext cx="1047768" cy="47330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2400" b="0" i="0" u="none" strike="noStrike" cap="none">
                <a:solidFill>
                  <a:srgbClr val="939598"/>
                </a:solidFill>
                <a:latin typeface="Dosis"/>
                <a:ea typeface="Dosis"/>
                <a:cs typeface="Dosis"/>
                <a:sym typeface="Dosis"/>
              </a:rPr>
              <a:t>GOAL</a:t>
            </a:r>
            <a:endParaRPr sz="2400" b="0" i="0" u="none" strike="noStrike" cap="none">
              <a:solidFill>
                <a:srgbClr val="939598"/>
              </a:solidFill>
              <a:latin typeface="Dosis"/>
              <a:ea typeface="Dosis"/>
              <a:cs typeface="Dosis"/>
              <a:sym typeface="Dosis"/>
            </a:endParaRPr>
          </a:p>
        </p:txBody>
      </p:sp>
    </p:spTree>
    <p:extLst>
      <p:ext uri="{BB962C8B-B14F-4D97-AF65-F5344CB8AC3E}">
        <p14:creationId xmlns:p14="http://schemas.microsoft.com/office/powerpoint/2010/main" val="2969408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1">
  <p:cSld name="List 1">
    <p:spTree>
      <p:nvGrpSpPr>
        <p:cNvPr id="1" name="Shape 73"/>
        <p:cNvGrpSpPr/>
        <p:nvPr/>
      </p:nvGrpSpPr>
      <p:grpSpPr>
        <a:xfrm>
          <a:off x="0" y="0"/>
          <a:ext cx="0" cy="0"/>
          <a:chOff x="0" y="0"/>
          <a:chExt cx="0" cy="0"/>
        </a:xfrm>
      </p:grpSpPr>
      <p:sp>
        <p:nvSpPr>
          <p:cNvPr id="74" name="Shape 74"/>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295269"/>
                </a:solidFill>
                <a:latin typeface="Dosis"/>
                <a:ea typeface="Dosis"/>
                <a:cs typeface="Dosis"/>
                <a:sym typeface="Dosis"/>
              </a:rPr>
              <a:t>1. Announcements</a:t>
            </a:r>
            <a:endParaRPr sz="1333"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295269"/>
                </a:solidFill>
                <a:latin typeface="Dosis"/>
                <a:ea typeface="Dosis"/>
                <a:cs typeface="Dosis"/>
                <a:sym typeface="Dosis"/>
              </a:rPr>
              <a:t>2. Recruiting</a:t>
            </a:r>
            <a:endParaRPr sz="24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295269"/>
                </a:solidFill>
                <a:latin typeface="Dosis"/>
                <a:ea typeface="Dosis"/>
                <a:cs typeface="Dosis"/>
                <a:sym typeface="Dosis"/>
              </a:rPr>
              <a:t>3. Product Updates</a:t>
            </a:r>
            <a:endParaRPr sz="24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2400" b="0" i="0" u="none" strike="noStrike" cap="none">
                <a:solidFill>
                  <a:srgbClr val="295269"/>
                </a:solidFill>
                <a:latin typeface="Dosis"/>
                <a:ea typeface="Dosis"/>
                <a:cs typeface="Dosis"/>
                <a:sym typeface="Dosis"/>
              </a:rPr>
              <a:t>4.  Weekly Metrics</a:t>
            </a:r>
            <a:endParaRPr sz="2400" b="0" i="0" u="none" strike="noStrike" cap="none">
              <a:solidFill>
                <a:srgbClr val="295269"/>
              </a:solidFill>
              <a:latin typeface="Dosis"/>
              <a:ea typeface="Dosis"/>
              <a:cs typeface="Dosis"/>
              <a:sym typeface="Dosis"/>
            </a:endParaRPr>
          </a:p>
        </p:txBody>
      </p:sp>
      <p:cxnSp>
        <p:nvCxnSpPr>
          <p:cNvPr id="75" name="Shape 75"/>
          <p:cNvCxnSpPr/>
          <p:nvPr/>
        </p:nvCxnSpPr>
        <p:spPr>
          <a:xfrm>
            <a:off x="625339" y="2354139"/>
            <a:ext cx="3564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3200" b="0" i="0" u="none" strike="noStrike" cap="none">
                <a:solidFill>
                  <a:srgbClr val="6AB1D3"/>
                </a:solidFill>
                <a:latin typeface="Dosis"/>
                <a:ea typeface="Dosis"/>
                <a:cs typeface="Dosis"/>
                <a:sym typeface="Dosis"/>
              </a:rPr>
              <a:t>LIST OF THINGS</a:t>
            </a:r>
            <a:endParaRPr sz="3200" b="0" i="0" u="none" strike="noStrike" cap="none">
              <a:solidFill>
                <a:srgbClr val="6AB1D3"/>
              </a:solidFill>
              <a:latin typeface="Dosis"/>
              <a:ea typeface="Dosis"/>
              <a:cs typeface="Dosis"/>
              <a:sym typeface="Dosis"/>
            </a:endParaRPr>
          </a:p>
        </p:txBody>
      </p:sp>
      <p:cxnSp>
        <p:nvCxnSpPr>
          <p:cNvPr id="77" name="Shape 77"/>
          <p:cNvCxnSpPr/>
          <p:nvPr/>
        </p:nvCxnSpPr>
        <p:spPr>
          <a:xfrm>
            <a:off x="625339" y="5237039"/>
            <a:ext cx="356400" cy="0"/>
          </a:xfrm>
          <a:prstGeom prst="straightConnector1">
            <a:avLst/>
          </a:prstGeom>
          <a:noFill/>
          <a:ln w="9525" cap="rnd" cmpd="sng">
            <a:solidFill>
              <a:srgbClr val="295269"/>
            </a:solidFill>
            <a:prstDash val="solid"/>
            <a:miter lim="8000"/>
            <a:headEnd type="none" w="sm" len="sm"/>
            <a:tailEnd type="none" w="sm" len="sm"/>
          </a:ln>
        </p:spPr>
      </p:cxnSp>
    </p:spTree>
    <p:extLst>
      <p:ext uri="{BB962C8B-B14F-4D97-AF65-F5344CB8AC3E}">
        <p14:creationId xmlns:p14="http://schemas.microsoft.com/office/powerpoint/2010/main" val="4154849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p:cSld name="List 2">
    <p:spTree>
      <p:nvGrpSpPr>
        <p:cNvPr id="1" name="Shape 78"/>
        <p:cNvGrpSpPr/>
        <p:nvPr/>
      </p:nvGrpSpPr>
      <p:grpSpPr>
        <a:xfrm>
          <a:off x="0" y="0"/>
          <a:ext cx="0" cy="0"/>
          <a:chOff x="0" y="0"/>
          <a:chExt cx="0" cy="0"/>
        </a:xfrm>
      </p:grpSpPr>
      <p:sp>
        <p:nvSpPr>
          <p:cNvPr id="79" name="Shape 79"/>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3733" b="0" i="0" u="none" strike="noStrike" cap="none">
                <a:solidFill>
                  <a:srgbClr val="295269"/>
                </a:solidFill>
                <a:latin typeface="Dosis"/>
                <a:ea typeface="Dosis"/>
                <a:cs typeface="Dosis"/>
                <a:sym typeface="Dosis"/>
              </a:rPr>
              <a:t>Key statement goes here with </a:t>
            </a:r>
            <a:r>
              <a:rPr lang="en" sz="3733" b="0" i="0" u="none" strike="noStrike" cap="none">
                <a:solidFill>
                  <a:srgbClr val="FA726E"/>
                </a:solidFill>
                <a:latin typeface="Dosis"/>
                <a:ea typeface="Dosis"/>
                <a:cs typeface="Dosis"/>
                <a:sym typeface="Dosis"/>
              </a:rPr>
              <a:t>highlights</a:t>
            </a:r>
            <a:r>
              <a:rPr lang="en" sz="3733" b="0" i="0" u="none" strike="noStrike" cap="none">
                <a:solidFill>
                  <a:srgbClr val="295269"/>
                </a:solidFill>
                <a:latin typeface="Dosis"/>
                <a:ea typeface="Dosis"/>
                <a:cs typeface="Dosis"/>
                <a:sym typeface="Dosis"/>
              </a:rPr>
              <a:t>. Collaboratively administrate empowered channel.</a:t>
            </a:r>
            <a:endParaRPr sz="3733" b="0" i="0" u="none" strike="noStrike" cap="none">
              <a:solidFill>
                <a:srgbClr val="000000"/>
              </a:solidFill>
              <a:latin typeface="Dosis"/>
              <a:ea typeface="Dosis"/>
              <a:cs typeface="Dosis"/>
              <a:sym typeface="Dosis"/>
            </a:endParaRPr>
          </a:p>
        </p:txBody>
      </p:sp>
      <p:sp>
        <p:nvSpPr>
          <p:cNvPr id="80" name="Shape 80"/>
          <p:cNvSpPr/>
          <p:nvPr/>
        </p:nvSpPr>
        <p:spPr>
          <a:xfrm>
            <a:off x="625367" y="3391233"/>
            <a:ext cx="10947165" cy="288843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marL="304792" marR="0" lvl="0" indent="-304792"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functional solutions</a:t>
            </a:r>
            <a:endParaRPr sz="2400" b="0" i="0" u="none" strike="noStrike" cap="none">
              <a:solidFill>
                <a:srgbClr val="000000"/>
              </a:solidFill>
              <a:latin typeface="Dosis"/>
              <a:ea typeface="Dosis"/>
              <a:cs typeface="Dosis"/>
              <a:sym typeface="Dosis"/>
            </a:endParaRPr>
          </a:p>
          <a:p>
            <a:pPr marL="304792" marR="0" lvl="0" indent="-304792"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cross-media value</a:t>
            </a:r>
            <a:endParaRPr sz="2400" b="0" i="0" u="none" strike="noStrike" cap="none">
              <a:solidFill>
                <a:srgbClr val="000000"/>
              </a:solidFill>
              <a:latin typeface="Dosis"/>
              <a:ea typeface="Dosis"/>
              <a:cs typeface="Dosis"/>
              <a:sym typeface="Dosis"/>
            </a:endParaRPr>
          </a:p>
          <a:p>
            <a:pPr marL="304792" marR="0" lvl="0" indent="-304792"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maximize timely </a:t>
            </a:r>
            <a:endParaRPr sz="2400" b="0" i="0" u="none" strike="noStrike" cap="none">
              <a:solidFill>
                <a:srgbClr val="000000"/>
              </a:solidFill>
              <a:latin typeface="Dosis"/>
              <a:ea typeface="Dosis"/>
              <a:cs typeface="Dosis"/>
              <a:sym typeface="Dosis"/>
            </a:endParaRPr>
          </a:p>
          <a:p>
            <a:pPr marL="304792" marR="0" lvl="0" indent="-304792"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professionally cultivate </a:t>
            </a:r>
            <a:endParaRPr sz="2400" b="0" i="0" u="none" strike="noStrike" cap="none">
              <a:solidFill>
                <a:srgbClr val="000000"/>
              </a:solidFill>
              <a:latin typeface="Dosis"/>
              <a:ea typeface="Dosis"/>
              <a:cs typeface="Dosis"/>
              <a:sym typeface="Dosis"/>
            </a:endParaRPr>
          </a:p>
          <a:p>
            <a:pPr marL="304792" marR="0" lvl="0" indent="-304792" algn="l" rtl="0">
              <a:lnSpc>
                <a:spcPct val="120000"/>
              </a:lnSpc>
              <a:spcBef>
                <a:spcPts val="0"/>
              </a:spcBef>
              <a:spcAft>
                <a:spcPts val="0"/>
              </a:spcAft>
              <a:buClr>
                <a:srgbClr val="295269"/>
              </a:buClr>
              <a:buSzPts val="1800"/>
              <a:buFont typeface="Dosis"/>
              <a:buChar char="•"/>
            </a:pPr>
            <a:r>
              <a:rPr lang="en" sz="2400" b="0" i="0" u="none" strike="noStrike" cap="none">
                <a:solidFill>
                  <a:srgbClr val="295269"/>
                </a:solidFill>
                <a:latin typeface="Dosis"/>
                <a:ea typeface="Dosis"/>
                <a:cs typeface="Dosis"/>
                <a:sym typeface="Dosis"/>
              </a:rPr>
              <a:t>List Item dynamically innovate</a:t>
            </a:r>
            <a:endParaRPr sz="2400" b="0" i="0" u="none" strike="noStrike" cap="none">
              <a:solidFill>
                <a:srgbClr val="000000"/>
              </a:solidFill>
              <a:latin typeface="Dosis"/>
              <a:ea typeface="Dosis"/>
              <a:cs typeface="Dosis"/>
              <a:sym typeface="Dosis"/>
            </a:endParaRPr>
          </a:p>
        </p:txBody>
      </p:sp>
      <p:sp>
        <p:nvSpPr>
          <p:cNvPr id="81" name="Shape 81"/>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2400" b="0" i="0" u="none" strike="noStrike" cap="none">
                <a:solidFill>
                  <a:srgbClr val="939598"/>
                </a:solidFill>
                <a:latin typeface="Dosis"/>
                <a:ea typeface="Dosis"/>
                <a:cs typeface="Dosis"/>
                <a:sym typeface="Dosis"/>
              </a:rPr>
              <a:t>TITLE</a:t>
            </a:r>
            <a:endParaRPr sz="2400" b="0" i="0" u="none" strike="noStrike" cap="none">
              <a:solidFill>
                <a:srgbClr val="939598"/>
              </a:solidFill>
              <a:latin typeface="Dosis"/>
              <a:ea typeface="Dosis"/>
              <a:cs typeface="Dosis"/>
              <a:sym typeface="Dosis"/>
            </a:endParaRPr>
          </a:p>
        </p:txBody>
      </p:sp>
    </p:spTree>
    <p:extLst>
      <p:ext uri="{BB962C8B-B14F-4D97-AF65-F5344CB8AC3E}">
        <p14:creationId xmlns:p14="http://schemas.microsoft.com/office/powerpoint/2010/main" val="411541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st 2 - Andy">
  <p:cSld name="List 2 - Andy">
    <p:spTree>
      <p:nvGrpSpPr>
        <p:cNvPr id="1" name="Shape 82"/>
        <p:cNvGrpSpPr/>
        <p:nvPr/>
      </p:nvGrpSpPr>
      <p:grpSpPr>
        <a:xfrm>
          <a:off x="0" y="0"/>
          <a:ext cx="0" cy="0"/>
          <a:chOff x="0" y="0"/>
          <a:chExt cx="0" cy="0"/>
        </a:xfrm>
      </p:grpSpPr>
      <p:sp>
        <p:nvSpPr>
          <p:cNvPr id="83" name="Shape 83"/>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3733" b="0" i="0" u="none" strike="noStrike" cap="none">
                <a:solidFill>
                  <a:srgbClr val="295269"/>
                </a:solidFill>
                <a:latin typeface="Dosis"/>
                <a:ea typeface="Dosis"/>
                <a:cs typeface="Dosis"/>
                <a:sym typeface="Dosis"/>
              </a:rPr>
              <a:t>Key statement goes here with </a:t>
            </a:r>
            <a:r>
              <a:rPr lang="en" sz="3733" b="0" i="0" u="none" strike="noStrike" cap="none">
                <a:solidFill>
                  <a:srgbClr val="FA726E"/>
                </a:solidFill>
                <a:latin typeface="Dosis"/>
                <a:ea typeface="Dosis"/>
                <a:cs typeface="Dosis"/>
                <a:sym typeface="Dosis"/>
              </a:rPr>
              <a:t>highlights</a:t>
            </a:r>
            <a:r>
              <a:rPr lang="en" sz="3733" b="0" i="0" u="none" strike="noStrike" cap="none">
                <a:solidFill>
                  <a:srgbClr val="295269"/>
                </a:solidFill>
                <a:latin typeface="Dosis"/>
                <a:ea typeface="Dosis"/>
                <a:cs typeface="Dosis"/>
                <a:sym typeface="Dosis"/>
              </a:rPr>
              <a:t>. Collaboratively administrate empowered channel.</a:t>
            </a:r>
            <a:endParaRPr sz="3733" b="0" i="0" u="none" strike="noStrike" cap="none">
              <a:solidFill>
                <a:srgbClr val="000000"/>
              </a:solidFill>
              <a:latin typeface="Dosis"/>
              <a:ea typeface="Dosis"/>
              <a:cs typeface="Dosis"/>
              <a:sym typeface="Dosis"/>
            </a:endParaRPr>
          </a:p>
        </p:txBody>
      </p:sp>
      <p:sp>
        <p:nvSpPr>
          <p:cNvPr id="84" name="Shape 84"/>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2400" b="0" i="0" u="none" strike="noStrike" cap="none">
                <a:solidFill>
                  <a:srgbClr val="939598"/>
                </a:solidFill>
                <a:latin typeface="Dosis"/>
                <a:ea typeface="Dosis"/>
                <a:cs typeface="Dosis"/>
                <a:sym typeface="Dosis"/>
              </a:rPr>
              <a:t>TITLE</a:t>
            </a:r>
            <a:endParaRPr sz="24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625367" y="3646933"/>
            <a:ext cx="10947200" cy="2682000"/>
          </a:xfrm>
          <a:prstGeom prst="rect">
            <a:avLst/>
          </a:prstGeom>
          <a:noFill/>
          <a:ln>
            <a:noFill/>
          </a:ln>
        </p:spPr>
        <p:txBody>
          <a:bodyPr spcFirstLastPara="1" wrap="square" lIns="91425" tIns="91425" rIns="91425" bIns="91425" anchor="t" anchorCtr="0"/>
          <a:lstStyle>
            <a:lvl1pPr marL="609585" marR="0" lvl="0" indent="-507987" algn="l" rtl="0">
              <a:lnSpc>
                <a:spcPct val="100000"/>
              </a:lnSpc>
              <a:spcBef>
                <a:spcPts val="800"/>
              </a:spcBef>
              <a:spcAft>
                <a:spcPts val="0"/>
              </a:spcAft>
              <a:buClr>
                <a:schemeClr val="dk1"/>
              </a:buClr>
              <a:buSzPts val="2400"/>
              <a:buFont typeface="Dosis"/>
              <a:buChar char="●"/>
              <a:defRPr sz="3200" b="0" i="0" u="none" strike="noStrike" cap="none">
                <a:solidFill>
                  <a:schemeClr val="dk1"/>
                </a:solidFill>
                <a:latin typeface="Dosis"/>
                <a:ea typeface="Dosis"/>
                <a:cs typeface="Dosis"/>
                <a:sym typeface="Dosis"/>
              </a:defRPr>
            </a:lvl1pPr>
            <a:lvl2pPr marL="1219170" marR="0" lvl="1"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2pPr>
            <a:lvl3pPr marL="1828754" marR="0" lvl="2"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3pPr>
            <a:lvl4pPr marL="2438339" marR="0" lvl="3"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4pPr>
            <a:lvl5pPr marL="3047924" marR="0" lvl="4"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5pPr>
            <a:lvl6pPr marL="3657509" marR="0" lvl="5"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6pPr>
            <a:lvl7pPr marL="4267093" marR="0" lvl="6"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7pPr>
            <a:lvl8pPr marL="4876678" marR="0" lvl="7"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8pPr>
            <a:lvl9pPr marL="5486263" marR="0" lvl="8" indent="-355591" algn="l" rtl="0">
              <a:lnSpc>
                <a:spcPct val="100000"/>
              </a:lnSpc>
              <a:spcBef>
                <a:spcPts val="0"/>
              </a:spcBef>
              <a:spcAft>
                <a:spcPts val="0"/>
              </a:spcAft>
              <a:buClr>
                <a:schemeClr val="dk1"/>
              </a:buClr>
              <a:buSzPts val="600"/>
              <a:buFont typeface="Dosis"/>
              <a:buChar char="■"/>
              <a:defRPr sz="800" b="0" i="0" u="none" strike="noStrike" cap="none">
                <a:solidFill>
                  <a:schemeClr val="dk1"/>
                </a:solidFill>
                <a:latin typeface="Dosis"/>
                <a:ea typeface="Dosis"/>
                <a:cs typeface="Dosis"/>
                <a:sym typeface="Dosis"/>
              </a:defRPr>
            </a:lvl9pPr>
          </a:lstStyle>
          <a:p>
            <a:endParaRPr/>
          </a:p>
        </p:txBody>
      </p:sp>
    </p:spTree>
    <p:extLst>
      <p:ext uri="{BB962C8B-B14F-4D97-AF65-F5344CB8AC3E}">
        <p14:creationId xmlns:p14="http://schemas.microsoft.com/office/powerpoint/2010/main" val="358062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6403857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0823648"/>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622418" y="3992067"/>
            <a:ext cx="10947165" cy="20819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defTabSz="1219170">
              <a:buClr>
                <a:srgbClr val="295269"/>
              </a:buClr>
              <a:buSzPts val="5600"/>
            </a:pPr>
            <a:r>
              <a:rPr lang="en-US" sz="7466" kern="0" dirty="0">
                <a:solidFill>
                  <a:srgbClr val="FFFFFF"/>
                </a:solidFill>
                <a:latin typeface="Roboto Black"/>
                <a:ea typeface="Roboto Black"/>
                <a:cs typeface="Arial"/>
                <a:sym typeface="Roboto Black"/>
              </a:rPr>
              <a:t>Funnels with Warby Parker</a:t>
            </a:r>
            <a:endParaRPr lang="en-US" sz="1600" kern="0" dirty="0">
              <a:solidFill>
                <a:srgbClr val="FFFFFF"/>
              </a:solidFill>
              <a:latin typeface="Arial"/>
              <a:ea typeface="Arial"/>
              <a:cs typeface="Arial"/>
              <a:sym typeface="Arial"/>
            </a:endParaRPr>
          </a:p>
          <a:p>
            <a:pPr defTabSz="1219170">
              <a:buClr>
                <a:srgbClr val="000000"/>
              </a:buClr>
              <a:buSzPts val="1100"/>
            </a:pPr>
            <a:r>
              <a:rPr lang="en" sz="3733" kern="0" dirty="0">
                <a:solidFill>
                  <a:srgbClr val="EFEFEF"/>
                </a:solidFill>
                <a:latin typeface="Roboto Thin"/>
                <a:ea typeface="Roboto Thin"/>
                <a:cs typeface="Roboto Thin"/>
                <a:sym typeface="Roboto Thin"/>
              </a:rPr>
              <a:t>Learn SQL from Scratch</a:t>
            </a:r>
            <a:endParaRPr sz="3733" kern="0" dirty="0">
              <a:solidFill>
                <a:srgbClr val="EFEFEF"/>
              </a:solidFill>
              <a:latin typeface="Roboto Thin"/>
              <a:ea typeface="Roboto Thin"/>
              <a:cs typeface="Roboto Thin"/>
              <a:sym typeface="Roboto Thin"/>
            </a:endParaRPr>
          </a:p>
          <a:p>
            <a:pPr defTabSz="1219170">
              <a:buClr>
                <a:srgbClr val="000000"/>
              </a:buClr>
              <a:buSzPts val="1100"/>
            </a:pPr>
            <a:r>
              <a:rPr lang="en" sz="3733" kern="0" dirty="0">
                <a:solidFill>
                  <a:srgbClr val="EFEFEF"/>
                </a:solidFill>
                <a:latin typeface="Roboto Thin"/>
                <a:ea typeface="Roboto Thin"/>
                <a:cs typeface="Roboto Thin"/>
                <a:sym typeface="Roboto Thin"/>
              </a:rPr>
              <a:t>Ravi Jha</a:t>
            </a:r>
            <a:endParaRPr sz="3733" kern="0" dirty="0">
              <a:solidFill>
                <a:srgbClr val="EFEFEF"/>
              </a:solidFill>
              <a:latin typeface="Roboto Thin"/>
              <a:ea typeface="Roboto Thin"/>
              <a:cs typeface="Roboto Thin"/>
              <a:sym typeface="Roboto Thin"/>
            </a:endParaRPr>
          </a:p>
          <a:p>
            <a:pPr defTabSz="1219170">
              <a:buClr>
                <a:srgbClr val="000000"/>
              </a:buClr>
              <a:buSzPts val="1100"/>
            </a:pPr>
            <a:r>
              <a:rPr lang="en" sz="3733" kern="0" dirty="0">
                <a:solidFill>
                  <a:srgbClr val="EFEFEF"/>
                </a:solidFill>
                <a:latin typeface="Roboto Thin"/>
                <a:ea typeface="Roboto Thin"/>
                <a:cs typeface="Roboto Thin"/>
                <a:sym typeface="Roboto Thin"/>
              </a:rPr>
              <a:t>7.31.2018</a:t>
            </a:r>
            <a:endParaRPr sz="3733" kern="0"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622433" y="882267"/>
            <a:ext cx="2699700" cy="567765"/>
          </a:xfrm>
          <a:prstGeom prst="rect">
            <a:avLst/>
          </a:prstGeom>
          <a:noFill/>
          <a:ln>
            <a:noFill/>
          </a:ln>
        </p:spPr>
      </p:pic>
    </p:spTree>
    <p:extLst>
      <p:ext uri="{BB962C8B-B14F-4D97-AF65-F5344CB8AC3E}">
        <p14:creationId xmlns:p14="http://schemas.microsoft.com/office/powerpoint/2010/main" val="2963904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15600" y="186967"/>
            <a:ext cx="11360800" cy="763600"/>
          </a:xfrm>
          <a:prstGeom prst="rect">
            <a:avLst/>
          </a:prstGeom>
          <a:noFill/>
          <a:ln>
            <a:noFill/>
          </a:ln>
        </p:spPr>
        <p:txBody>
          <a:bodyPr spcFirstLastPara="1" wrap="square" lIns="121900" tIns="121900" rIns="121900" bIns="121900" anchor="t" anchorCtr="0">
            <a:noAutofit/>
          </a:bodyPr>
          <a:lstStyle/>
          <a:p>
            <a:r>
              <a:rPr lang="en" b="1" dirty="0">
                <a:solidFill>
                  <a:srgbClr val="295269"/>
                </a:solidFill>
              </a:rPr>
              <a:t>Table of Contents</a:t>
            </a:r>
            <a:endParaRPr b="1" dirty="0">
              <a:solidFill>
                <a:srgbClr val="295269"/>
              </a:solidFill>
            </a:endParaRPr>
          </a:p>
        </p:txBody>
      </p:sp>
      <p:sp>
        <p:nvSpPr>
          <p:cNvPr id="305" name="Shape 305"/>
          <p:cNvSpPr txBox="1"/>
          <p:nvPr/>
        </p:nvSpPr>
        <p:spPr>
          <a:xfrm>
            <a:off x="415600" y="1687033"/>
            <a:ext cx="10748400" cy="4342000"/>
          </a:xfrm>
          <a:prstGeom prst="rect">
            <a:avLst/>
          </a:prstGeom>
          <a:noFill/>
          <a:ln>
            <a:noFill/>
          </a:ln>
        </p:spPr>
        <p:txBody>
          <a:bodyPr spcFirstLastPara="1" wrap="square" lIns="121900" tIns="121900" rIns="121900" bIns="121900" anchor="ctr" anchorCtr="0">
            <a:noAutofit/>
          </a:bodyPr>
          <a:lstStyle/>
          <a:p>
            <a:pPr marL="609585" indent="-507987">
              <a:lnSpc>
                <a:spcPct val="115000"/>
              </a:lnSpc>
              <a:spcBef>
                <a:spcPts val="1467"/>
              </a:spcBef>
              <a:buClr>
                <a:srgbClr val="222222"/>
              </a:buClr>
              <a:buSzPts val="2400"/>
              <a:buFont typeface="Roboto"/>
              <a:buAutoNum type="arabicPeriod"/>
            </a:pPr>
            <a:r>
              <a:rPr lang="en" sz="3200" dirty="0">
                <a:solidFill>
                  <a:srgbClr val="222222"/>
                </a:solidFill>
                <a:highlight>
                  <a:srgbClr val="FFFFFF"/>
                </a:highlight>
                <a:latin typeface="Roboto"/>
                <a:ea typeface="Roboto"/>
                <a:cs typeface="Roboto"/>
                <a:sym typeface="Roboto"/>
              </a:rPr>
              <a:t>Getting familiar with </a:t>
            </a:r>
            <a:r>
              <a:rPr lang="en" sz="3200" dirty="0" err="1">
                <a:solidFill>
                  <a:srgbClr val="222222"/>
                </a:solidFill>
                <a:highlight>
                  <a:srgbClr val="FFFFFF"/>
                </a:highlight>
                <a:latin typeface="Roboto"/>
                <a:ea typeface="Roboto"/>
                <a:cs typeface="Roboto"/>
                <a:sym typeface="Roboto"/>
              </a:rPr>
              <a:t>Warby</a:t>
            </a:r>
            <a:r>
              <a:rPr lang="en" sz="3200" dirty="0">
                <a:solidFill>
                  <a:srgbClr val="222222"/>
                </a:solidFill>
                <a:highlight>
                  <a:srgbClr val="FFFFFF"/>
                </a:highlight>
                <a:latin typeface="Roboto"/>
                <a:ea typeface="Roboto"/>
                <a:cs typeface="Roboto"/>
                <a:sym typeface="Roboto"/>
              </a:rPr>
              <a:t> Parker</a:t>
            </a:r>
            <a:endParaRPr sz="3200" dirty="0">
              <a:solidFill>
                <a:srgbClr val="222222"/>
              </a:solidFill>
              <a:highlight>
                <a:srgbClr val="FFFFFF"/>
              </a:highlight>
              <a:latin typeface="Roboto"/>
              <a:ea typeface="Roboto"/>
              <a:cs typeface="Roboto"/>
              <a:sym typeface="Roboto"/>
            </a:endParaRPr>
          </a:p>
          <a:p>
            <a:pPr marL="609585" indent="-507987">
              <a:lnSpc>
                <a:spcPct val="115000"/>
              </a:lnSpc>
              <a:buClr>
                <a:srgbClr val="222222"/>
              </a:buClr>
              <a:buSzPts val="2400"/>
              <a:buFont typeface="Roboto"/>
              <a:buAutoNum type="arabicPeriod"/>
            </a:pPr>
            <a:r>
              <a:rPr lang="en" sz="3200" dirty="0">
                <a:solidFill>
                  <a:srgbClr val="222222"/>
                </a:solidFill>
                <a:highlight>
                  <a:srgbClr val="FFFFFF"/>
                </a:highlight>
                <a:latin typeface="Roboto"/>
                <a:ea typeface="Roboto"/>
                <a:cs typeface="Roboto"/>
                <a:sym typeface="Roboto"/>
              </a:rPr>
              <a:t>Figuring out the </a:t>
            </a:r>
            <a:r>
              <a:rPr lang="en" sz="3200">
                <a:solidFill>
                  <a:srgbClr val="222222"/>
                </a:solidFill>
                <a:highlight>
                  <a:srgbClr val="FFFFFF"/>
                </a:highlight>
                <a:latin typeface="Roboto"/>
                <a:ea typeface="Roboto"/>
                <a:cs typeface="Roboto"/>
                <a:sym typeface="Roboto"/>
              </a:rPr>
              <a:t>Quiz Funnel</a:t>
            </a:r>
            <a:endParaRPr sz="3200" dirty="0">
              <a:solidFill>
                <a:srgbClr val="222222"/>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763252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800"/>
            </a:pPr>
            <a:r>
              <a:rPr lang="en" sz="6400" kern="0" dirty="0">
                <a:solidFill>
                  <a:srgbClr val="FFFFFF"/>
                </a:solidFill>
                <a:latin typeface="Roboto Black"/>
                <a:ea typeface="Roboto Black"/>
                <a:cs typeface="Roboto Black"/>
                <a:sym typeface="Roboto Black"/>
              </a:rPr>
              <a:t>1. Getting Familiar with </a:t>
            </a:r>
            <a:r>
              <a:rPr lang="en" sz="6400" kern="0" dirty="0" err="1">
                <a:solidFill>
                  <a:srgbClr val="FFFFFF"/>
                </a:solidFill>
                <a:latin typeface="Roboto Black"/>
                <a:ea typeface="Roboto Black"/>
                <a:cs typeface="Roboto Black"/>
                <a:sym typeface="Roboto Black"/>
              </a:rPr>
              <a:t>Warby</a:t>
            </a:r>
            <a:r>
              <a:rPr lang="en" sz="6400" kern="0" dirty="0">
                <a:solidFill>
                  <a:srgbClr val="FFFFFF"/>
                </a:solidFill>
                <a:latin typeface="Roboto Black"/>
                <a:ea typeface="Roboto Black"/>
                <a:cs typeface="Roboto Black"/>
                <a:sym typeface="Roboto Black"/>
              </a:rPr>
              <a:t> Parker</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19903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278734"/>
            <a:ext cx="11360800" cy="1116800"/>
          </a:xfrm>
          <a:prstGeom prst="rect">
            <a:avLst/>
          </a:prstGeom>
          <a:noFill/>
          <a:ln>
            <a:noFill/>
          </a:ln>
        </p:spPr>
        <p:txBody>
          <a:bodyPr spcFirstLastPara="1" wrap="square" lIns="121900" tIns="121900" rIns="121900" bIns="121900" anchor="b" anchorCtr="0">
            <a:noAutofit/>
          </a:bodyPr>
          <a:lstStyle/>
          <a:p>
            <a:pPr defTabSz="1219170">
              <a:buClr>
                <a:srgbClr val="000000"/>
              </a:buClr>
              <a:buSzPts val="2400"/>
            </a:pPr>
            <a:r>
              <a:rPr lang="en" sz="3200" b="1" kern="0" dirty="0">
                <a:solidFill>
                  <a:srgbClr val="295269"/>
                </a:solidFill>
                <a:latin typeface="Roboto"/>
                <a:ea typeface="Roboto"/>
                <a:cs typeface="Roboto"/>
                <a:sym typeface="Roboto"/>
              </a:rPr>
              <a:t>1.1 Getting Familiar with Table ‘Survey’</a:t>
            </a:r>
            <a:endParaRPr sz="3200" b="1" kern="0" dirty="0">
              <a:solidFill>
                <a:srgbClr val="295269"/>
              </a:solidFill>
              <a:latin typeface="Roboto"/>
              <a:ea typeface="Roboto"/>
              <a:cs typeface="Roboto"/>
              <a:sym typeface="Roboto"/>
            </a:endParaRPr>
          </a:p>
        </p:txBody>
      </p:sp>
      <p:sp>
        <p:nvSpPr>
          <p:cNvPr id="323" name="Shape 323"/>
          <p:cNvSpPr txBox="1"/>
          <p:nvPr/>
        </p:nvSpPr>
        <p:spPr>
          <a:xfrm>
            <a:off x="6887650" y="1436768"/>
            <a:ext cx="5161200" cy="2702832"/>
          </a:xfrm>
          <a:prstGeom prst="rect">
            <a:avLst/>
          </a:prstGeom>
          <a:solidFill>
            <a:srgbClr val="D9D9D9"/>
          </a:solidFill>
          <a:ln>
            <a:noFill/>
          </a:ln>
        </p:spPr>
        <p:txBody>
          <a:bodyPr spcFirstLastPara="1" wrap="square" lIns="121900" tIns="121900" rIns="121900" bIns="121900" anchor="t" anchorCtr="0">
            <a:noAutofit/>
          </a:bodyPr>
          <a:lstStyle/>
          <a:p>
            <a:pPr defTabSz="1219170">
              <a:buClr>
                <a:srgbClr val="000000"/>
              </a:buClr>
              <a:buSzPts val="900"/>
            </a:pPr>
            <a:r>
              <a:rPr lang="en-US" sz="1600" kern="0" dirty="0">
                <a:solidFill>
                  <a:srgbClr val="000000"/>
                </a:solidFill>
                <a:latin typeface="Courier New"/>
                <a:ea typeface="Courier New"/>
                <a:cs typeface="Courier New"/>
                <a:sym typeface="Courier New"/>
              </a:rPr>
              <a:t>SELECT *</a:t>
            </a:r>
          </a:p>
          <a:p>
            <a:pPr defTabSz="1219170">
              <a:buClr>
                <a:srgbClr val="000000"/>
              </a:buClr>
              <a:buSzPts val="900"/>
            </a:pPr>
            <a:r>
              <a:rPr lang="en-US" sz="1600" kern="0" dirty="0">
                <a:solidFill>
                  <a:srgbClr val="000000"/>
                </a:solidFill>
                <a:latin typeface="Courier New"/>
                <a:ea typeface="Courier New"/>
                <a:cs typeface="Courier New"/>
                <a:sym typeface="Courier New"/>
              </a:rPr>
              <a:t>FROM survey</a:t>
            </a:r>
          </a:p>
          <a:p>
            <a:pPr defTabSz="1219170">
              <a:buClr>
                <a:srgbClr val="000000"/>
              </a:buClr>
              <a:buSzPts val="900"/>
            </a:pPr>
            <a:r>
              <a:rPr lang="en-US" sz="1600" kern="0" dirty="0">
                <a:solidFill>
                  <a:srgbClr val="000000"/>
                </a:solidFill>
                <a:latin typeface="Courier New"/>
                <a:ea typeface="Courier New"/>
                <a:cs typeface="Courier New"/>
                <a:sym typeface="Courier New"/>
              </a:rPr>
              <a:t>LIMIT 10;</a:t>
            </a:r>
            <a:endParaRPr sz="1600" kern="0" dirty="0">
              <a:solidFill>
                <a:srgbClr val="000000"/>
              </a:solidFill>
              <a:latin typeface="Courier New"/>
              <a:ea typeface="Courier New"/>
              <a:cs typeface="Courier New"/>
              <a:sym typeface="Courier New"/>
            </a:endParaRPr>
          </a:p>
        </p:txBody>
      </p:sp>
      <p:sp>
        <p:nvSpPr>
          <p:cNvPr id="324" name="Shape 324"/>
          <p:cNvSpPr txBox="1"/>
          <p:nvPr/>
        </p:nvSpPr>
        <p:spPr>
          <a:xfrm>
            <a:off x="326450" y="1416151"/>
            <a:ext cx="6561200" cy="2744066"/>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r>
              <a:rPr lang="en-US" sz="1600" i="1" dirty="0">
                <a:solidFill>
                  <a:srgbClr val="484848"/>
                </a:solidFill>
                <a:latin typeface="Nunito Sans"/>
              </a:rPr>
              <a:t>Select all columns from the first 10 rows. What columns does the table have?</a:t>
            </a:r>
          </a:p>
          <a:p>
            <a:pPr marL="609585" indent="-406390" defTabSz="1219170">
              <a:lnSpc>
                <a:spcPct val="115000"/>
              </a:lnSpc>
              <a:buClr>
                <a:srgbClr val="000000"/>
              </a:buClr>
              <a:buSzPts val="1200"/>
              <a:buFont typeface="Roboto"/>
              <a:buChar char="●"/>
            </a:pPr>
            <a:r>
              <a:rPr lang="en" sz="1600" kern="0" dirty="0">
                <a:solidFill>
                  <a:srgbClr val="000000"/>
                </a:solidFill>
                <a:latin typeface="Roboto"/>
                <a:ea typeface="Roboto"/>
                <a:cs typeface="Roboto"/>
                <a:sym typeface="Roboto"/>
              </a:rPr>
              <a:t>In order to help customers find the best frame for them, </a:t>
            </a:r>
            <a:r>
              <a:rPr lang="en" sz="1600" kern="0" dirty="0" err="1">
                <a:solidFill>
                  <a:srgbClr val="000000"/>
                </a:solidFill>
                <a:latin typeface="Roboto"/>
                <a:ea typeface="Roboto"/>
                <a:cs typeface="Roboto"/>
                <a:sym typeface="Roboto"/>
              </a:rPr>
              <a:t>Warby</a:t>
            </a:r>
            <a:r>
              <a:rPr lang="en" sz="1600" kern="0" dirty="0">
                <a:solidFill>
                  <a:srgbClr val="000000"/>
                </a:solidFill>
                <a:latin typeface="Roboto"/>
                <a:ea typeface="Roboto"/>
                <a:cs typeface="Roboto"/>
                <a:sym typeface="Roboto"/>
              </a:rPr>
              <a:t> Parker developed a series of 5 questions. The responses to these questions are stored in a tabled called ‘Survey’.</a:t>
            </a:r>
          </a:p>
          <a:p>
            <a:pPr marL="609585" indent="-406390" defTabSz="1219170">
              <a:lnSpc>
                <a:spcPct val="115000"/>
              </a:lnSpc>
              <a:buClr>
                <a:srgbClr val="000000"/>
              </a:buClr>
              <a:buSzPts val="1200"/>
              <a:buFont typeface="Roboto"/>
              <a:buChar char="●"/>
            </a:pPr>
            <a:r>
              <a:rPr lang="en" sz="1600" kern="0" dirty="0">
                <a:solidFill>
                  <a:srgbClr val="000000"/>
                </a:solidFill>
                <a:latin typeface="Roboto"/>
                <a:ea typeface="Roboto"/>
                <a:cs typeface="Roboto"/>
                <a:sym typeface="Roboto"/>
              </a:rPr>
              <a:t>As one can see from part of the results of the query, ‘Survey’ contains 3 columns. </a:t>
            </a:r>
          </a:p>
          <a:p>
            <a:pPr marL="609585" indent="-406390" defTabSz="1219170">
              <a:lnSpc>
                <a:spcPct val="115000"/>
              </a:lnSpc>
              <a:buClr>
                <a:srgbClr val="000000"/>
              </a:buClr>
              <a:buSzPts val="1200"/>
              <a:buFont typeface="Roboto"/>
              <a:buChar char="●"/>
            </a:pPr>
            <a:r>
              <a:rPr lang="en" sz="1600" kern="0" dirty="0">
                <a:solidFill>
                  <a:srgbClr val="000000"/>
                </a:solidFill>
                <a:latin typeface="Roboto"/>
                <a:ea typeface="Roboto"/>
                <a:cs typeface="Roboto"/>
                <a:sym typeface="Roboto"/>
              </a:rPr>
              <a:t>The first column contains questions asked to customers; the second contains a user id from respondents; the third contains responses to the questions posed.</a:t>
            </a:r>
          </a:p>
          <a:p>
            <a:pPr marL="609585" indent="-406390" defTabSz="1219170">
              <a:lnSpc>
                <a:spcPct val="115000"/>
              </a:lnSpc>
              <a:buClr>
                <a:srgbClr val="000000"/>
              </a:buClr>
              <a:buSzPts val="1200"/>
              <a:buFont typeface="Roboto"/>
              <a:buChar char="●"/>
            </a:pPr>
            <a:endParaRPr lang="en" sz="1600" kern="0" dirty="0">
              <a:solidFill>
                <a:srgbClr val="000000"/>
              </a:solidFill>
              <a:latin typeface="Roboto"/>
              <a:ea typeface="Roboto"/>
              <a:cs typeface="Roboto"/>
              <a:sym typeface="Roboto"/>
            </a:endParaRPr>
          </a:p>
          <a:p>
            <a:pPr marL="609585" indent="-406390" defTabSz="1219170">
              <a:lnSpc>
                <a:spcPct val="115000"/>
              </a:lnSpc>
              <a:buClr>
                <a:srgbClr val="000000"/>
              </a:buClr>
              <a:buSzPts val="1200"/>
              <a:buFont typeface="Roboto"/>
              <a:buChar char="●"/>
            </a:pPr>
            <a:endParaRPr sz="1600" kern="0" dirty="0">
              <a:solidFill>
                <a:srgbClr val="000000"/>
              </a:solidFill>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1453212574"/>
              </p:ext>
            </p:extLst>
          </p:nvPr>
        </p:nvGraphicFramePr>
        <p:xfrm>
          <a:off x="326450" y="4160217"/>
          <a:ext cx="11539100" cy="2621510"/>
        </p:xfrm>
        <a:graphic>
          <a:graphicData uri="http://schemas.openxmlformats.org/drawingml/2006/table">
            <a:tbl>
              <a:tblPr>
                <a:noFill/>
              </a:tblPr>
              <a:tblGrid>
                <a:gridCol w="3864550">
                  <a:extLst>
                    <a:ext uri="{9D8B030D-6E8A-4147-A177-3AD203B41FA5}">
                      <a16:colId xmlns:a16="http://schemas.microsoft.com/office/drawing/2014/main" val="20000"/>
                    </a:ext>
                  </a:extLst>
                </a:gridCol>
                <a:gridCol w="5632700">
                  <a:extLst>
                    <a:ext uri="{9D8B030D-6E8A-4147-A177-3AD203B41FA5}">
                      <a16:colId xmlns:a16="http://schemas.microsoft.com/office/drawing/2014/main" val="20001"/>
                    </a:ext>
                  </a:extLst>
                </a:gridCol>
                <a:gridCol w="2041850">
                  <a:extLst>
                    <a:ext uri="{9D8B030D-6E8A-4147-A177-3AD203B41FA5}">
                      <a16:colId xmlns:a16="http://schemas.microsoft.com/office/drawing/2014/main" val="20002"/>
                    </a:ext>
                  </a:extLst>
                </a:gridCol>
              </a:tblGrid>
              <a:tr h="470214">
                <a:tc>
                  <a:txBody>
                    <a:bodyPr/>
                    <a:lstStyle/>
                    <a:p>
                      <a:pPr marL="0" marR="0" lvl="0" indent="0" algn="ctr" rtl="0">
                        <a:lnSpc>
                          <a:spcPct val="100000"/>
                        </a:lnSpc>
                        <a:spcBef>
                          <a:spcPts val="0"/>
                        </a:spcBef>
                        <a:spcAft>
                          <a:spcPts val="0"/>
                        </a:spcAft>
                        <a:buClr>
                          <a:srgbClr val="000000"/>
                        </a:buClr>
                        <a:buSzPts val="1000"/>
                        <a:buFont typeface="Arial"/>
                        <a:buNone/>
                      </a:pPr>
                      <a:r>
                        <a:rPr lang="en" sz="1800" b="1" u="none" strike="noStrike" cap="none" dirty="0">
                          <a:solidFill>
                            <a:srgbClr val="FFFFFF"/>
                          </a:solidFill>
                        </a:rPr>
                        <a:t>question</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u</a:t>
                      </a:r>
                      <a:r>
                        <a:rPr lang="en" sz="1800" b="1" u="none" strike="noStrike" cap="none" dirty="0" err="1">
                          <a:solidFill>
                            <a:srgbClr val="FFFFFF"/>
                          </a:solidFill>
                        </a:rPr>
                        <a:t>ser_id</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response</a:t>
                      </a:r>
                      <a:endParaRPr sz="1800" b="1" u="none" strike="noStrike" cap="none" dirty="0">
                        <a:solidFill>
                          <a:srgbClr val="FFFFFF"/>
                        </a:solidFill>
                      </a:endParaRPr>
                    </a:p>
                  </a:txBody>
                  <a:tcPr marL="121900" marR="121900" marT="121900" marB="121900">
                    <a:solidFill>
                      <a:srgbClr val="204056">
                        <a:alpha val="82352"/>
                      </a:srgbClr>
                    </a:solidFill>
                  </a:tcPr>
                </a:tc>
                <a:extLst>
                  <a:ext uri="{0D108BD9-81ED-4DB2-BD59-A6C34878D82A}">
                    <a16:rowId xmlns:a16="http://schemas.microsoft.com/office/drawing/2014/main" val="10000"/>
                  </a:ext>
                </a:extLst>
              </a:tr>
              <a:tr h="341220">
                <a:tc>
                  <a:txBody>
                    <a:bodyPr/>
                    <a:lstStyle/>
                    <a:p>
                      <a:pPr algn="l"/>
                      <a:r>
                        <a:rPr lang="en-US" dirty="0">
                          <a:solidFill>
                            <a:srgbClr val="525252"/>
                          </a:solidFill>
                          <a:effectLst/>
                        </a:rPr>
                        <a:t>1. What are you looking for?</a:t>
                      </a:r>
                    </a:p>
                  </a:txBody>
                  <a:tcPr anchor="ctr"/>
                </a:tc>
                <a:tc>
                  <a:txBody>
                    <a:bodyPr/>
                    <a:lstStyle/>
                    <a:p>
                      <a:pPr algn="ctr"/>
                      <a:r>
                        <a:rPr lang="en-US" dirty="0">
                          <a:solidFill>
                            <a:srgbClr val="525252"/>
                          </a:solidFill>
                          <a:effectLst/>
                        </a:rPr>
                        <a:t>005e7f99-d48c-4fce-b605-10506c85aaf7</a:t>
                      </a:r>
                    </a:p>
                  </a:txBody>
                  <a:tcPr anchor="ctr"/>
                </a:tc>
                <a:tc>
                  <a:txBody>
                    <a:bodyPr/>
                    <a:lstStyle/>
                    <a:p>
                      <a:pPr algn="ctr"/>
                      <a:r>
                        <a:rPr lang="en-US">
                          <a:solidFill>
                            <a:srgbClr val="525252"/>
                          </a:solidFill>
                          <a:effectLst/>
                        </a:rPr>
                        <a:t>Women's Styles</a:t>
                      </a:r>
                    </a:p>
                  </a:txBody>
                  <a:tcPr anchor="ctr"/>
                </a:tc>
                <a:extLst>
                  <a:ext uri="{0D108BD9-81ED-4DB2-BD59-A6C34878D82A}">
                    <a16:rowId xmlns:a16="http://schemas.microsoft.com/office/drawing/2014/main" val="10001"/>
                  </a:ext>
                </a:extLst>
              </a:tr>
              <a:tr h="341220">
                <a:tc>
                  <a:txBody>
                    <a:bodyPr/>
                    <a:lstStyle/>
                    <a:p>
                      <a:pPr algn="l"/>
                      <a:r>
                        <a:rPr lang="en-US" dirty="0">
                          <a:solidFill>
                            <a:srgbClr val="525252"/>
                          </a:solidFill>
                          <a:effectLst/>
                        </a:rPr>
                        <a:t>2. What's your fit?</a:t>
                      </a:r>
                    </a:p>
                  </a:txBody>
                  <a:tcPr anchor="ctr"/>
                </a:tc>
                <a:tc>
                  <a:txBody>
                    <a:bodyPr/>
                    <a:lstStyle/>
                    <a:p>
                      <a:pPr algn="ctr"/>
                      <a:r>
                        <a:rPr lang="en-US" dirty="0">
                          <a:solidFill>
                            <a:srgbClr val="525252"/>
                          </a:solidFill>
                          <a:effectLst/>
                        </a:rPr>
                        <a:t>005e7f99-d48c-4fce-b605-10506c85aaf7</a:t>
                      </a:r>
                    </a:p>
                  </a:txBody>
                  <a:tcPr anchor="ctr"/>
                </a:tc>
                <a:tc>
                  <a:txBody>
                    <a:bodyPr/>
                    <a:lstStyle/>
                    <a:p>
                      <a:pPr algn="ctr"/>
                      <a:r>
                        <a:rPr lang="en-US">
                          <a:solidFill>
                            <a:srgbClr val="525252"/>
                          </a:solidFill>
                          <a:effectLst/>
                        </a:rPr>
                        <a:t>Medium</a:t>
                      </a:r>
                    </a:p>
                  </a:txBody>
                  <a:tcPr anchor="ctr"/>
                </a:tc>
                <a:extLst>
                  <a:ext uri="{0D108BD9-81ED-4DB2-BD59-A6C34878D82A}">
                    <a16:rowId xmlns:a16="http://schemas.microsoft.com/office/drawing/2014/main" val="10002"/>
                  </a:ext>
                </a:extLst>
              </a:tr>
              <a:tr h="341220">
                <a:tc>
                  <a:txBody>
                    <a:bodyPr/>
                    <a:lstStyle/>
                    <a:p>
                      <a:pPr algn="l"/>
                      <a:r>
                        <a:rPr lang="en-US" dirty="0">
                          <a:solidFill>
                            <a:srgbClr val="525252"/>
                          </a:solidFill>
                          <a:effectLst/>
                        </a:rPr>
                        <a:t>3. Which shapes do you like?</a:t>
                      </a:r>
                    </a:p>
                  </a:txBody>
                  <a:tcPr anchor="ctr"/>
                </a:tc>
                <a:tc>
                  <a:txBody>
                    <a:bodyPr/>
                    <a:lstStyle/>
                    <a:p>
                      <a:pPr algn="ctr"/>
                      <a:r>
                        <a:rPr lang="en-US">
                          <a:solidFill>
                            <a:srgbClr val="525252"/>
                          </a:solidFill>
                          <a:effectLst/>
                        </a:rPr>
                        <a:t>00a556ed-f13e-4c67-8704-27e3573684cd</a:t>
                      </a:r>
                    </a:p>
                  </a:txBody>
                  <a:tcPr anchor="ctr"/>
                </a:tc>
                <a:tc>
                  <a:txBody>
                    <a:bodyPr/>
                    <a:lstStyle/>
                    <a:p>
                      <a:pPr algn="ctr"/>
                      <a:r>
                        <a:rPr lang="en-US" dirty="0">
                          <a:solidFill>
                            <a:srgbClr val="525252"/>
                          </a:solidFill>
                          <a:effectLst/>
                        </a:rPr>
                        <a:t>Round</a:t>
                      </a:r>
                    </a:p>
                  </a:txBody>
                  <a:tcPr anchor="ctr"/>
                </a:tc>
                <a:extLst>
                  <a:ext uri="{0D108BD9-81ED-4DB2-BD59-A6C34878D82A}">
                    <a16:rowId xmlns:a16="http://schemas.microsoft.com/office/drawing/2014/main" val="10003"/>
                  </a:ext>
                </a:extLst>
              </a:tr>
              <a:tr h="341220">
                <a:tc>
                  <a:txBody>
                    <a:bodyPr/>
                    <a:lstStyle/>
                    <a:p>
                      <a:pPr algn="l"/>
                      <a:r>
                        <a:rPr lang="en-US" dirty="0">
                          <a:solidFill>
                            <a:srgbClr val="525252"/>
                          </a:solidFill>
                          <a:effectLst/>
                        </a:rPr>
                        <a:t>4. Which colors do you like?</a:t>
                      </a:r>
                    </a:p>
                  </a:txBody>
                  <a:tcPr anchor="ctr"/>
                </a:tc>
                <a:tc>
                  <a:txBody>
                    <a:bodyPr/>
                    <a:lstStyle/>
                    <a:p>
                      <a:pPr algn="ctr"/>
                      <a:r>
                        <a:rPr lang="en-US" dirty="0">
                          <a:solidFill>
                            <a:srgbClr val="525252"/>
                          </a:solidFill>
                          <a:effectLst/>
                        </a:rPr>
                        <a:t>00a556ed-f13e-4c67-8704-27e3573684cd</a:t>
                      </a:r>
                    </a:p>
                  </a:txBody>
                  <a:tcPr anchor="ctr"/>
                </a:tc>
                <a:tc>
                  <a:txBody>
                    <a:bodyPr/>
                    <a:lstStyle/>
                    <a:p>
                      <a:pPr algn="ctr"/>
                      <a:r>
                        <a:rPr lang="en-US" dirty="0">
                          <a:solidFill>
                            <a:srgbClr val="525252"/>
                          </a:solidFill>
                          <a:effectLst/>
                        </a:rPr>
                        <a:t>Two-Tone</a:t>
                      </a:r>
                    </a:p>
                  </a:txBody>
                  <a:tcPr anchor="ctr"/>
                </a:tc>
                <a:extLst>
                  <a:ext uri="{0D108BD9-81ED-4DB2-BD59-A6C34878D82A}">
                    <a16:rowId xmlns:a16="http://schemas.microsoft.com/office/drawing/2014/main" val="10004"/>
                  </a:ext>
                </a:extLst>
              </a:tr>
              <a:tr h="599454">
                <a:tc>
                  <a:txBody>
                    <a:bodyPr/>
                    <a:lstStyle/>
                    <a:p>
                      <a:pPr algn="l"/>
                      <a:r>
                        <a:rPr lang="en-US" dirty="0">
                          <a:solidFill>
                            <a:srgbClr val="525252"/>
                          </a:solidFill>
                          <a:effectLst/>
                        </a:rPr>
                        <a:t>5. When was your last eye exam?</a:t>
                      </a:r>
                    </a:p>
                  </a:txBody>
                  <a:tcPr anchor="ctr"/>
                </a:tc>
                <a:tc>
                  <a:txBody>
                    <a:bodyPr/>
                    <a:lstStyle/>
                    <a:p>
                      <a:pPr algn="ctr"/>
                      <a:r>
                        <a:rPr lang="en-US" dirty="0">
                          <a:solidFill>
                            <a:srgbClr val="525252"/>
                          </a:solidFill>
                          <a:effectLst/>
                        </a:rPr>
                        <a:t>00a556ed-f13e-4c67-8704-27e3573684cd</a:t>
                      </a:r>
                    </a:p>
                  </a:txBody>
                  <a:tcPr anchor="ctr"/>
                </a:tc>
                <a:tc>
                  <a:txBody>
                    <a:bodyPr/>
                    <a:lstStyle/>
                    <a:p>
                      <a:pPr algn="ctr"/>
                      <a:r>
                        <a:rPr lang="en-US" dirty="0">
                          <a:solidFill>
                            <a:srgbClr val="525252"/>
                          </a:solidFill>
                          <a:effectLst/>
                        </a:rPr>
                        <a:t>&lt;1 Year</a:t>
                      </a:r>
                    </a:p>
                  </a:txBody>
                  <a:tcPr anchor="ctr"/>
                </a:tc>
                <a:extLst>
                  <a:ext uri="{0D108BD9-81ED-4DB2-BD59-A6C34878D82A}">
                    <a16:rowId xmlns:a16="http://schemas.microsoft.com/office/drawing/2014/main" val="1361475804"/>
                  </a:ext>
                </a:extLst>
              </a:tr>
            </a:tbl>
          </a:graphicData>
        </a:graphic>
      </p:graphicFrame>
    </p:spTree>
    <p:extLst>
      <p:ext uri="{BB962C8B-B14F-4D97-AF65-F5344CB8AC3E}">
        <p14:creationId xmlns:p14="http://schemas.microsoft.com/office/powerpoint/2010/main" val="355258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buSzPts val="4800"/>
            </a:pPr>
            <a:r>
              <a:rPr lang="en" sz="6400" kern="0" dirty="0">
                <a:solidFill>
                  <a:srgbClr val="FFFFFF"/>
                </a:solidFill>
                <a:latin typeface="Roboto Black"/>
                <a:ea typeface="Roboto Black"/>
                <a:cs typeface="Roboto Black"/>
                <a:sym typeface="Roboto Black"/>
              </a:rPr>
              <a:t>2. Figuring out the Quiz Funnel</a:t>
            </a:r>
            <a:endParaRPr sz="1867" kern="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7853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390167"/>
            <a:ext cx="11360800" cy="1116800"/>
          </a:xfrm>
          <a:prstGeom prst="rect">
            <a:avLst/>
          </a:prstGeom>
          <a:noFill/>
          <a:ln>
            <a:noFill/>
          </a:ln>
        </p:spPr>
        <p:txBody>
          <a:bodyPr spcFirstLastPara="1" wrap="square" lIns="121900" tIns="121900" rIns="121900" bIns="121900" anchor="b" anchorCtr="0">
            <a:noAutofit/>
          </a:bodyPr>
          <a:lstStyle/>
          <a:p>
            <a:pPr>
              <a:buClr>
                <a:srgbClr val="000000"/>
              </a:buClr>
              <a:buSzPts val="2400"/>
            </a:pPr>
            <a:r>
              <a:rPr lang="en" sz="3200" b="1" dirty="0">
                <a:solidFill>
                  <a:srgbClr val="295269"/>
                </a:solidFill>
                <a:latin typeface="Roboto"/>
                <a:ea typeface="Roboto"/>
                <a:cs typeface="Roboto"/>
                <a:sym typeface="Roboto"/>
              </a:rPr>
              <a:t>2.1 Response Frequency by Question</a:t>
            </a:r>
            <a:endParaRPr sz="3200" b="1" dirty="0">
              <a:solidFill>
                <a:srgbClr val="295269"/>
              </a:solidFill>
              <a:latin typeface="Roboto"/>
              <a:ea typeface="Roboto"/>
              <a:cs typeface="Roboto"/>
              <a:sym typeface="Roboto"/>
            </a:endParaRPr>
          </a:p>
        </p:txBody>
      </p:sp>
      <p:sp>
        <p:nvSpPr>
          <p:cNvPr id="323" name="Shape 323"/>
          <p:cNvSpPr txBox="1"/>
          <p:nvPr/>
        </p:nvSpPr>
        <p:spPr>
          <a:xfrm>
            <a:off x="6905467" y="1601767"/>
            <a:ext cx="5161200" cy="2444000"/>
          </a:xfrm>
          <a:prstGeom prst="rect">
            <a:avLst/>
          </a:prstGeom>
          <a:solidFill>
            <a:srgbClr val="D9D9D9"/>
          </a:solidFill>
          <a:ln>
            <a:noFill/>
          </a:ln>
        </p:spPr>
        <p:txBody>
          <a:bodyPr spcFirstLastPara="1" wrap="square" lIns="121900" tIns="121900" rIns="121900" bIns="121900" anchor="t" anchorCtr="0">
            <a:noAutofit/>
          </a:bodyPr>
          <a:lstStyle/>
          <a:p>
            <a:pPr>
              <a:buClr>
                <a:schemeClr val="dk1"/>
              </a:buClr>
              <a:buSzPts val="1100"/>
            </a:pPr>
            <a:r>
              <a:rPr lang="en-US" sz="1600" dirty="0">
                <a:solidFill>
                  <a:srgbClr val="000000"/>
                </a:solidFill>
                <a:latin typeface="Courier New"/>
                <a:ea typeface="Courier New"/>
                <a:cs typeface="Courier New"/>
                <a:sym typeface="Courier New"/>
              </a:rPr>
              <a:t>SELECT question, COUNT(DISTINCT </a:t>
            </a:r>
            <a:r>
              <a:rPr lang="en-US" sz="1600" dirty="0" err="1">
                <a:solidFill>
                  <a:srgbClr val="000000"/>
                </a:solidFill>
                <a:latin typeface="Courier New"/>
                <a:ea typeface="Courier New"/>
                <a:cs typeface="Courier New"/>
                <a:sym typeface="Courier New"/>
              </a:rPr>
              <a:t>user_id</a:t>
            </a:r>
            <a:r>
              <a:rPr lang="en-US" sz="1600" dirty="0">
                <a:solidFill>
                  <a:srgbClr val="000000"/>
                </a:solidFill>
                <a:latin typeface="Courier New"/>
                <a:ea typeface="Courier New"/>
                <a:cs typeface="Courier New"/>
                <a:sym typeface="Courier New"/>
              </a:rPr>
              <a:t>)</a:t>
            </a:r>
          </a:p>
          <a:p>
            <a:pPr>
              <a:buClr>
                <a:schemeClr val="dk1"/>
              </a:buClr>
              <a:buSzPts val="1100"/>
            </a:pPr>
            <a:r>
              <a:rPr lang="en-US" sz="1600" dirty="0">
                <a:solidFill>
                  <a:srgbClr val="000000"/>
                </a:solidFill>
                <a:latin typeface="Courier New"/>
                <a:ea typeface="Courier New"/>
                <a:cs typeface="Courier New"/>
                <a:sym typeface="Courier New"/>
              </a:rPr>
              <a:t>FROM survey</a:t>
            </a:r>
          </a:p>
          <a:p>
            <a:pPr>
              <a:buClr>
                <a:schemeClr val="dk1"/>
              </a:buClr>
              <a:buSzPts val="1100"/>
            </a:pPr>
            <a:r>
              <a:rPr lang="en-US" sz="1600" dirty="0">
                <a:solidFill>
                  <a:srgbClr val="000000"/>
                </a:solidFill>
                <a:latin typeface="Courier New"/>
                <a:ea typeface="Courier New"/>
                <a:cs typeface="Courier New"/>
                <a:sym typeface="Courier New"/>
              </a:rPr>
              <a:t> GROUP BY question;</a:t>
            </a:r>
            <a:endParaRPr sz="1600" dirty="0">
              <a:solidFill>
                <a:srgbClr val="000000"/>
              </a:solidFill>
              <a:latin typeface="Courier New"/>
              <a:ea typeface="Courier New"/>
              <a:cs typeface="Courier New"/>
              <a:sym typeface="Courier New"/>
            </a:endParaRPr>
          </a:p>
        </p:txBody>
      </p:sp>
      <p:sp>
        <p:nvSpPr>
          <p:cNvPr id="324" name="Shape 324"/>
          <p:cNvSpPr txBox="1"/>
          <p:nvPr/>
        </p:nvSpPr>
        <p:spPr>
          <a:xfrm>
            <a:off x="237300" y="1601767"/>
            <a:ext cx="6561200" cy="2444000"/>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i="1" dirty="0"/>
              <a:t>What is the number of responses for each question? </a:t>
            </a:r>
            <a:endParaRPr lang="en-US" sz="1600" dirty="0">
              <a:solidFill>
                <a:srgbClr val="000000"/>
              </a:solidFill>
              <a:latin typeface="Roboto"/>
              <a:ea typeface="Roboto"/>
              <a:cs typeface="Roboto"/>
              <a:sym typeface="Roboto"/>
            </a:endParaRPr>
          </a:p>
          <a:p>
            <a:pPr marL="609585" indent="-406390">
              <a:lnSpc>
                <a:spcPct val="115000"/>
              </a:lnSpc>
              <a:buClr>
                <a:srgbClr val="000000"/>
              </a:buClr>
              <a:buSzPts val="1200"/>
              <a:buFont typeface="Roboto"/>
              <a:buChar char="●"/>
            </a:pPr>
            <a:r>
              <a:rPr lang="en-US" sz="1600" dirty="0">
                <a:solidFill>
                  <a:srgbClr val="000000"/>
                </a:solidFill>
                <a:latin typeface="Roboto"/>
                <a:ea typeface="Roboto"/>
                <a:cs typeface="Roboto"/>
                <a:sym typeface="Roboto"/>
              </a:rPr>
              <a:t>Below, and in sequential order, we have the number of responses for each question.</a:t>
            </a:r>
          </a:p>
          <a:p>
            <a:pPr marL="609585" indent="-406390">
              <a:lnSpc>
                <a:spcPct val="115000"/>
              </a:lnSpc>
              <a:buClr>
                <a:srgbClr val="000000"/>
              </a:buClr>
              <a:buSzPts val="1200"/>
              <a:buFont typeface="Roboto"/>
              <a:buChar char="●"/>
            </a:pPr>
            <a:r>
              <a:rPr lang="en-US" sz="1600" dirty="0">
                <a:solidFill>
                  <a:srgbClr val="000000"/>
                </a:solidFill>
                <a:latin typeface="Roboto"/>
                <a:ea typeface="Roboto"/>
                <a:cs typeface="Roboto"/>
                <a:sym typeface="Roboto"/>
              </a:rPr>
              <a:t>In total, there were 1986 respondents.</a:t>
            </a:r>
          </a:p>
          <a:p>
            <a:pPr marL="609585" indent="-406390">
              <a:lnSpc>
                <a:spcPct val="115000"/>
              </a:lnSpc>
              <a:buClr>
                <a:srgbClr val="000000"/>
              </a:buClr>
              <a:buSzPts val="1200"/>
              <a:buFont typeface="Roboto"/>
              <a:buChar char="●"/>
            </a:pPr>
            <a:r>
              <a:rPr lang="en-US" sz="1600" dirty="0">
                <a:solidFill>
                  <a:srgbClr val="000000"/>
                </a:solidFill>
                <a:latin typeface="Roboto"/>
                <a:ea typeface="Roboto"/>
                <a:cs typeface="Roboto"/>
                <a:sym typeface="Roboto"/>
              </a:rPr>
              <a:t>As we’ll see in the next slide, the number breakdown of respondents corresponding to each question is important information for Warby Parker, especially when trying to gauge which questions respondents might feel more comfortable answering.</a:t>
            </a:r>
          </a:p>
          <a:p>
            <a:pPr>
              <a:lnSpc>
                <a:spcPct val="115000"/>
              </a:lnSpc>
              <a:buClr>
                <a:schemeClr val="dk1"/>
              </a:buClr>
              <a:buSzPts val="1100"/>
            </a:pPr>
            <a:endParaRPr sz="1600" dirty="0">
              <a:solidFill>
                <a:srgbClr val="000000"/>
              </a:solidFill>
              <a:latin typeface="Roboto"/>
              <a:ea typeface="Roboto"/>
              <a:cs typeface="Roboto"/>
              <a:sym typeface="Roboto"/>
            </a:endParaRPr>
          </a:p>
        </p:txBody>
      </p:sp>
      <p:graphicFrame>
        <p:nvGraphicFramePr>
          <p:cNvPr id="6" name="Shape 325">
            <a:extLst>
              <a:ext uri="{FF2B5EF4-FFF2-40B4-BE49-F238E27FC236}">
                <a16:creationId xmlns:a16="http://schemas.microsoft.com/office/drawing/2014/main" id="{19EB2FDB-07E6-C848-B6DF-DDFCA238BF39}"/>
              </a:ext>
            </a:extLst>
          </p:cNvPr>
          <p:cNvGraphicFramePr/>
          <p:nvPr>
            <p:extLst>
              <p:ext uri="{D42A27DB-BD31-4B8C-83A1-F6EECF244321}">
                <p14:modId xmlns:p14="http://schemas.microsoft.com/office/powerpoint/2010/main" val="3813410898"/>
              </p:ext>
            </p:extLst>
          </p:nvPr>
        </p:nvGraphicFramePr>
        <p:xfrm>
          <a:off x="326450" y="4160217"/>
          <a:ext cx="8131750" cy="2398040"/>
        </p:xfrm>
        <a:graphic>
          <a:graphicData uri="http://schemas.openxmlformats.org/drawingml/2006/table">
            <a:tbl>
              <a:tblPr>
                <a:noFill/>
              </a:tblPr>
              <a:tblGrid>
                <a:gridCol w="394075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470214">
                <a:tc>
                  <a:txBody>
                    <a:bodyPr/>
                    <a:lstStyle/>
                    <a:p>
                      <a:pPr marL="0" marR="0" lvl="0" indent="0" algn="ctr" rtl="0">
                        <a:lnSpc>
                          <a:spcPct val="100000"/>
                        </a:lnSpc>
                        <a:spcBef>
                          <a:spcPts val="0"/>
                        </a:spcBef>
                        <a:spcAft>
                          <a:spcPts val="0"/>
                        </a:spcAft>
                        <a:buClr>
                          <a:srgbClr val="000000"/>
                        </a:buClr>
                        <a:buSzPts val="1000"/>
                        <a:buFont typeface="Arial"/>
                        <a:buNone/>
                      </a:pPr>
                      <a:r>
                        <a:rPr lang="en" sz="1800" b="1" u="none" strike="noStrike" cap="none" dirty="0">
                          <a:solidFill>
                            <a:srgbClr val="FFFFFF"/>
                          </a:solidFill>
                        </a:rPr>
                        <a:t>Question</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COUNT(DISTINCT </a:t>
                      </a:r>
                      <a:r>
                        <a:rPr lang="en-US" sz="1800" b="1" u="none" strike="noStrike" cap="none" dirty="0" err="1">
                          <a:solidFill>
                            <a:srgbClr val="FFFFFF"/>
                          </a:solidFill>
                        </a:rPr>
                        <a:t>user_id</a:t>
                      </a:r>
                      <a:r>
                        <a:rPr lang="en-US" sz="1800" b="1" u="none" strike="noStrike" cap="none" dirty="0">
                          <a:solidFill>
                            <a:srgbClr val="FFFFFF"/>
                          </a:solidFill>
                        </a:rPr>
                        <a:t>)</a:t>
                      </a:r>
                      <a:endParaRPr sz="1800" b="1" u="none" strike="noStrike" cap="none" dirty="0">
                        <a:solidFill>
                          <a:srgbClr val="FFFFFF"/>
                        </a:solidFill>
                      </a:endParaRPr>
                    </a:p>
                  </a:txBody>
                  <a:tcPr marL="121900" marR="121900" marT="121900" marB="121900">
                    <a:solidFill>
                      <a:srgbClr val="204056">
                        <a:alpha val="82352"/>
                      </a:srgbClr>
                    </a:solidFill>
                  </a:tcPr>
                </a:tc>
                <a:extLst>
                  <a:ext uri="{0D108BD9-81ED-4DB2-BD59-A6C34878D82A}">
                    <a16:rowId xmlns:a16="http://schemas.microsoft.com/office/drawing/2014/main" val="10000"/>
                  </a:ext>
                </a:extLst>
              </a:tr>
              <a:tr h="341220">
                <a:tc>
                  <a:txBody>
                    <a:bodyPr/>
                    <a:lstStyle/>
                    <a:p>
                      <a:pPr algn="l"/>
                      <a:r>
                        <a:rPr lang="en-US" dirty="0">
                          <a:solidFill>
                            <a:srgbClr val="525252"/>
                          </a:solidFill>
                          <a:effectLst/>
                        </a:rPr>
                        <a:t>1. What are you looking for?</a:t>
                      </a:r>
                    </a:p>
                  </a:txBody>
                  <a:tcPr anchor="ctr"/>
                </a:tc>
                <a:tc>
                  <a:txBody>
                    <a:bodyPr/>
                    <a:lstStyle/>
                    <a:p>
                      <a:pPr algn="ctr"/>
                      <a:r>
                        <a:rPr lang="en-US" dirty="0">
                          <a:solidFill>
                            <a:srgbClr val="525252"/>
                          </a:solidFill>
                          <a:effectLst/>
                        </a:rPr>
                        <a:t>500</a:t>
                      </a:r>
                    </a:p>
                  </a:txBody>
                  <a:tcPr anchor="ctr"/>
                </a:tc>
                <a:extLst>
                  <a:ext uri="{0D108BD9-81ED-4DB2-BD59-A6C34878D82A}">
                    <a16:rowId xmlns:a16="http://schemas.microsoft.com/office/drawing/2014/main" val="10001"/>
                  </a:ext>
                </a:extLst>
              </a:tr>
              <a:tr h="341220">
                <a:tc>
                  <a:txBody>
                    <a:bodyPr/>
                    <a:lstStyle/>
                    <a:p>
                      <a:pPr algn="l"/>
                      <a:r>
                        <a:rPr lang="en-US" dirty="0">
                          <a:solidFill>
                            <a:srgbClr val="525252"/>
                          </a:solidFill>
                          <a:effectLst/>
                        </a:rPr>
                        <a:t>2. What's your fit?</a:t>
                      </a:r>
                    </a:p>
                  </a:txBody>
                  <a:tcPr anchor="ctr"/>
                </a:tc>
                <a:tc>
                  <a:txBody>
                    <a:bodyPr/>
                    <a:lstStyle/>
                    <a:p>
                      <a:pPr algn="ctr"/>
                      <a:r>
                        <a:rPr lang="en-US" dirty="0">
                          <a:solidFill>
                            <a:srgbClr val="525252"/>
                          </a:solidFill>
                          <a:effectLst/>
                        </a:rPr>
                        <a:t>475</a:t>
                      </a:r>
                    </a:p>
                  </a:txBody>
                  <a:tcPr anchor="ctr"/>
                </a:tc>
                <a:extLst>
                  <a:ext uri="{0D108BD9-81ED-4DB2-BD59-A6C34878D82A}">
                    <a16:rowId xmlns:a16="http://schemas.microsoft.com/office/drawing/2014/main" val="10002"/>
                  </a:ext>
                </a:extLst>
              </a:tr>
              <a:tr h="341220">
                <a:tc>
                  <a:txBody>
                    <a:bodyPr/>
                    <a:lstStyle/>
                    <a:p>
                      <a:pPr algn="l"/>
                      <a:r>
                        <a:rPr lang="en-US" dirty="0">
                          <a:solidFill>
                            <a:srgbClr val="525252"/>
                          </a:solidFill>
                          <a:effectLst/>
                        </a:rPr>
                        <a:t>3. Which shapes do you like?</a:t>
                      </a:r>
                    </a:p>
                  </a:txBody>
                  <a:tcPr anchor="ctr"/>
                </a:tc>
                <a:tc>
                  <a:txBody>
                    <a:bodyPr/>
                    <a:lstStyle/>
                    <a:p>
                      <a:pPr algn="ctr"/>
                      <a:r>
                        <a:rPr lang="en-US" dirty="0">
                          <a:solidFill>
                            <a:srgbClr val="525252"/>
                          </a:solidFill>
                          <a:effectLst/>
                        </a:rPr>
                        <a:t>380</a:t>
                      </a:r>
                    </a:p>
                  </a:txBody>
                  <a:tcPr anchor="ctr"/>
                </a:tc>
                <a:extLst>
                  <a:ext uri="{0D108BD9-81ED-4DB2-BD59-A6C34878D82A}">
                    <a16:rowId xmlns:a16="http://schemas.microsoft.com/office/drawing/2014/main" val="10003"/>
                  </a:ext>
                </a:extLst>
              </a:tr>
              <a:tr h="341220">
                <a:tc>
                  <a:txBody>
                    <a:bodyPr/>
                    <a:lstStyle/>
                    <a:p>
                      <a:pPr algn="l"/>
                      <a:r>
                        <a:rPr lang="en-US" dirty="0">
                          <a:solidFill>
                            <a:srgbClr val="525252"/>
                          </a:solidFill>
                          <a:effectLst/>
                        </a:rPr>
                        <a:t>4. Which colors do you like?</a:t>
                      </a:r>
                    </a:p>
                  </a:txBody>
                  <a:tcPr anchor="ctr"/>
                </a:tc>
                <a:tc>
                  <a:txBody>
                    <a:bodyPr/>
                    <a:lstStyle/>
                    <a:p>
                      <a:pPr algn="ctr"/>
                      <a:r>
                        <a:rPr lang="en-US" dirty="0">
                          <a:solidFill>
                            <a:srgbClr val="525252"/>
                          </a:solidFill>
                          <a:effectLst/>
                        </a:rPr>
                        <a:t>361</a:t>
                      </a:r>
                    </a:p>
                  </a:txBody>
                  <a:tcPr anchor="ctr"/>
                </a:tc>
                <a:extLst>
                  <a:ext uri="{0D108BD9-81ED-4DB2-BD59-A6C34878D82A}">
                    <a16:rowId xmlns:a16="http://schemas.microsoft.com/office/drawing/2014/main" val="10004"/>
                  </a:ext>
                </a:extLst>
              </a:tr>
              <a:tr h="275677">
                <a:tc>
                  <a:txBody>
                    <a:bodyPr/>
                    <a:lstStyle/>
                    <a:p>
                      <a:pPr algn="l"/>
                      <a:r>
                        <a:rPr lang="en-US" dirty="0">
                          <a:solidFill>
                            <a:srgbClr val="525252"/>
                          </a:solidFill>
                          <a:effectLst/>
                        </a:rPr>
                        <a:t>5. When was your last eye exam?</a:t>
                      </a:r>
                    </a:p>
                  </a:txBody>
                  <a:tcPr anchor="ctr"/>
                </a:tc>
                <a:tc>
                  <a:txBody>
                    <a:bodyPr/>
                    <a:lstStyle/>
                    <a:p>
                      <a:pPr algn="ctr"/>
                      <a:r>
                        <a:rPr lang="en-US" dirty="0">
                          <a:solidFill>
                            <a:srgbClr val="525252"/>
                          </a:solidFill>
                          <a:effectLst/>
                        </a:rPr>
                        <a:t>270</a:t>
                      </a:r>
                    </a:p>
                  </a:txBody>
                  <a:tcPr anchor="ctr"/>
                </a:tc>
                <a:extLst>
                  <a:ext uri="{0D108BD9-81ED-4DB2-BD59-A6C34878D82A}">
                    <a16:rowId xmlns:a16="http://schemas.microsoft.com/office/drawing/2014/main" val="1361475804"/>
                  </a:ext>
                </a:extLst>
              </a:tr>
            </a:tbl>
          </a:graphicData>
        </a:graphic>
      </p:graphicFrame>
    </p:spTree>
    <p:extLst>
      <p:ext uri="{BB962C8B-B14F-4D97-AF65-F5344CB8AC3E}">
        <p14:creationId xmlns:p14="http://schemas.microsoft.com/office/powerpoint/2010/main" val="159347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390167"/>
            <a:ext cx="11360800" cy="1116800"/>
          </a:xfrm>
          <a:prstGeom prst="rect">
            <a:avLst/>
          </a:prstGeom>
          <a:noFill/>
          <a:ln>
            <a:noFill/>
          </a:ln>
        </p:spPr>
        <p:txBody>
          <a:bodyPr spcFirstLastPara="1" wrap="square" lIns="121900" tIns="121900" rIns="121900" bIns="121900" anchor="b" anchorCtr="0">
            <a:noAutofit/>
          </a:bodyPr>
          <a:lstStyle/>
          <a:p>
            <a:pPr>
              <a:buClr>
                <a:srgbClr val="000000"/>
              </a:buClr>
              <a:buSzPts val="2400"/>
            </a:pPr>
            <a:r>
              <a:rPr lang="en" sz="3200" b="1" dirty="0">
                <a:solidFill>
                  <a:srgbClr val="295269"/>
                </a:solidFill>
                <a:latin typeface="Roboto"/>
                <a:ea typeface="Roboto"/>
                <a:cs typeface="Roboto"/>
                <a:sym typeface="Roboto"/>
              </a:rPr>
              <a:t>2.2 Response Frequency – Differing Rates of Completion</a:t>
            </a:r>
            <a:endParaRPr sz="3200" b="1" dirty="0">
              <a:solidFill>
                <a:srgbClr val="295269"/>
              </a:solidFill>
              <a:latin typeface="Roboto"/>
              <a:ea typeface="Roboto"/>
              <a:cs typeface="Roboto"/>
              <a:sym typeface="Roboto"/>
            </a:endParaRPr>
          </a:p>
        </p:txBody>
      </p:sp>
      <p:sp>
        <p:nvSpPr>
          <p:cNvPr id="324" name="Shape 324"/>
          <p:cNvSpPr txBox="1"/>
          <p:nvPr/>
        </p:nvSpPr>
        <p:spPr>
          <a:xfrm>
            <a:off x="237300" y="1601767"/>
            <a:ext cx="11539100" cy="2444000"/>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i="1" dirty="0"/>
              <a:t>Which question(s) of the quiz have a lower completion rates?</a:t>
            </a:r>
          </a:p>
          <a:p>
            <a:pPr marL="609585" indent="-406390">
              <a:lnSpc>
                <a:spcPct val="115000"/>
              </a:lnSpc>
              <a:buClr>
                <a:srgbClr val="000000"/>
              </a:buClr>
              <a:buSzPts val="1200"/>
              <a:buFont typeface="Roboto"/>
              <a:buChar char="●"/>
            </a:pPr>
            <a:r>
              <a:rPr lang="en-US" dirty="0">
                <a:solidFill>
                  <a:srgbClr val="000000"/>
                </a:solidFill>
                <a:latin typeface="Roboto"/>
                <a:ea typeface="Roboto"/>
                <a:cs typeface="Roboto"/>
                <a:sym typeface="Roboto"/>
              </a:rPr>
              <a:t>Questions 3 and 5 seem to have more noticeably lower rates of completion than the questions directly preceding them.</a:t>
            </a:r>
          </a:p>
          <a:p>
            <a:pPr marL="609585" indent="-406390">
              <a:lnSpc>
                <a:spcPct val="115000"/>
              </a:lnSpc>
              <a:buClr>
                <a:srgbClr val="000000"/>
              </a:buClr>
              <a:buSzPts val="1200"/>
              <a:buFont typeface="Roboto"/>
              <a:buChar char="●"/>
            </a:pPr>
            <a:r>
              <a:rPr lang="en-US" dirty="0">
                <a:solidFill>
                  <a:srgbClr val="000000"/>
                </a:solidFill>
                <a:latin typeface="Roboto"/>
                <a:ea typeface="Roboto"/>
                <a:cs typeface="Roboto"/>
                <a:sym typeface="Roboto"/>
              </a:rPr>
              <a:t>Knowing this information gives Warby Parker the opportunity to amend certain elements of those questions in order to capture more customer feedback from respondents.  </a:t>
            </a:r>
          </a:p>
          <a:p>
            <a:pPr>
              <a:lnSpc>
                <a:spcPct val="115000"/>
              </a:lnSpc>
              <a:buClr>
                <a:schemeClr val="dk1"/>
              </a:buClr>
              <a:buSzPts val="1100"/>
            </a:pPr>
            <a:endParaRPr lang="en-US" i="1" dirty="0"/>
          </a:p>
          <a:p>
            <a:pPr>
              <a:lnSpc>
                <a:spcPct val="115000"/>
              </a:lnSpc>
              <a:buClr>
                <a:schemeClr val="dk1"/>
              </a:buClr>
              <a:buSzPts val="1100"/>
            </a:pPr>
            <a:endParaRPr lang="en-US" i="1" dirty="0"/>
          </a:p>
          <a:p>
            <a:pPr>
              <a:lnSpc>
                <a:spcPct val="115000"/>
              </a:lnSpc>
              <a:buClr>
                <a:schemeClr val="dk1"/>
              </a:buClr>
              <a:buSzPts val="1100"/>
            </a:pPr>
            <a:endParaRPr sz="1600" dirty="0">
              <a:solidFill>
                <a:srgbClr val="000000"/>
              </a:solidFill>
              <a:latin typeface="Roboto"/>
              <a:ea typeface="Roboto"/>
              <a:cs typeface="Roboto"/>
              <a:sym typeface="Roboto"/>
            </a:endParaRPr>
          </a:p>
        </p:txBody>
      </p:sp>
      <p:graphicFrame>
        <p:nvGraphicFramePr>
          <p:cNvPr id="6" name="Shape 325">
            <a:extLst>
              <a:ext uri="{FF2B5EF4-FFF2-40B4-BE49-F238E27FC236}">
                <a16:creationId xmlns:a16="http://schemas.microsoft.com/office/drawing/2014/main" id="{19EB2FDB-07E6-C848-B6DF-DDFCA238BF39}"/>
              </a:ext>
            </a:extLst>
          </p:cNvPr>
          <p:cNvGraphicFramePr/>
          <p:nvPr>
            <p:extLst>
              <p:ext uri="{D42A27DB-BD31-4B8C-83A1-F6EECF244321}">
                <p14:modId xmlns:p14="http://schemas.microsoft.com/office/powerpoint/2010/main" val="3474479549"/>
              </p:ext>
            </p:extLst>
          </p:nvPr>
        </p:nvGraphicFramePr>
        <p:xfrm>
          <a:off x="2288600" y="4140567"/>
          <a:ext cx="6931600" cy="2346920"/>
        </p:xfrm>
        <a:graphic>
          <a:graphicData uri="http://schemas.openxmlformats.org/drawingml/2006/table">
            <a:tbl>
              <a:tblPr>
                <a:noFill/>
              </a:tblPr>
              <a:tblGrid>
                <a:gridCol w="3800793">
                  <a:extLst>
                    <a:ext uri="{9D8B030D-6E8A-4147-A177-3AD203B41FA5}">
                      <a16:colId xmlns:a16="http://schemas.microsoft.com/office/drawing/2014/main" val="20000"/>
                    </a:ext>
                  </a:extLst>
                </a:gridCol>
                <a:gridCol w="3130807">
                  <a:extLst>
                    <a:ext uri="{9D8B030D-6E8A-4147-A177-3AD203B41FA5}">
                      <a16:colId xmlns:a16="http://schemas.microsoft.com/office/drawing/2014/main" val="20001"/>
                    </a:ext>
                  </a:extLst>
                </a:gridCol>
              </a:tblGrid>
              <a:tr h="470214">
                <a:tc>
                  <a:txBody>
                    <a:bodyPr/>
                    <a:lstStyle/>
                    <a:p>
                      <a:pPr marL="0" marR="0" lvl="0" indent="0" algn="ctr" rtl="0">
                        <a:lnSpc>
                          <a:spcPct val="100000"/>
                        </a:lnSpc>
                        <a:spcBef>
                          <a:spcPts val="0"/>
                        </a:spcBef>
                        <a:spcAft>
                          <a:spcPts val="0"/>
                        </a:spcAft>
                        <a:buClr>
                          <a:srgbClr val="000000"/>
                        </a:buClr>
                        <a:buSzPts val="1000"/>
                        <a:buFont typeface="Arial"/>
                        <a:buNone/>
                      </a:pPr>
                      <a:r>
                        <a:rPr lang="en" sz="1800" b="1" u="none" strike="noStrike" cap="none" dirty="0">
                          <a:solidFill>
                            <a:srgbClr val="FFFFFF"/>
                          </a:solidFill>
                        </a:rPr>
                        <a:t>Question</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Completion Rates</a:t>
                      </a:r>
                      <a:endParaRPr sz="1800" b="1" u="none" strike="noStrike" cap="none" dirty="0">
                        <a:solidFill>
                          <a:srgbClr val="FFFFFF"/>
                        </a:solidFill>
                      </a:endParaRPr>
                    </a:p>
                  </a:txBody>
                  <a:tcPr marL="121900" marR="121900" marT="121900" marB="121900">
                    <a:solidFill>
                      <a:srgbClr val="204056">
                        <a:alpha val="82352"/>
                      </a:srgbClr>
                    </a:solidFill>
                  </a:tcPr>
                </a:tc>
                <a:extLst>
                  <a:ext uri="{0D108BD9-81ED-4DB2-BD59-A6C34878D82A}">
                    <a16:rowId xmlns:a16="http://schemas.microsoft.com/office/drawing/2014/main" val="10000"/>
                  </a:ext>
                </a:extLst>
              </a:tr>
              <a:tr h="341220">
                <a:tc>
                  <a:txBody>
                    <a:bodyPr/>
                    <a:lstStyle/>
                    <a:p>
                      <a:pPr algn="l"/>
                      <a:r>
                        <a:rPr lang="en-US" sz="1800" dirty="0">
                          <a:solidFill>
                            <a:srgbClr val="525252"/>
                          </a:solidFill>
                          <a:effectLst/>
                          <a:latin typeface="+mn-lt"/>
                        </a:rPr>
                        <a:t>1. What are you looking for?</a:t>
                      </a:r>
                    </a:p>
                  </a:txBody>
                  <a:tcPr anchor="ctr"/>
                </a:tc>
                <a:tc>
                  <a:txBody>
                    <a:bodyPr/>
                    <a:lstStyle/>
                    <a:p>
                      <a:pPr algn="ctr" fontAlgn="b"/>
                      <a:r>
                        <a:rPr lang="en-US" sz="1800" b="0" i="0" u="none" strike="noStrike">
                          <a:solidFill>
                            <a:srgbClr val="000000"/>
                          </a:solidFill>
                          <a:effectLst/>
                          <a:latin typeface="+mn-lt"/>
                        </a:rPr>
                        <a:t>100%</a:t>
                      </a:r>
                    </a:p>
                  </a:txBody>
                  <a:tcPr marL="9525" marR="9525" marT="9525" marB="0" anchor="b"/>
                </a:tc>
                <a:extLst>
                  <a:ext uri="{0D108BD9-81ED-4DB2-BD59-A6C34878D82A}">
                    <a16:rowId xmlns:a16="http://schemas.microsoft.com/office/drawing/2014/main" val="10001"/>
                  </a:ext>
                </a:extLst>
              </a:tr>
              <a:tr h="341220">
                <a:tc>
                  <a:txBody>
                    <a:bodyPr/>
                    <a:lstStyle/>
                    <a:p>
                      <a:pPr algn="l"/>
                      <a:r>
                        <a:rPr lang="en-US" sz="1800" dirty="0">
                          <a:solidFill>
                            <a:srgbClr val="525252"/>
                          </a:solidFill>
                          <a:effectLst/>
                          <a:latin typeface="+mn-lt"/>
                        </a:rPr>
                        <a:t>2. What's your fit?</a:t>
                      </a:r>
                    </a:p>
                  </a:txBody>
                  <a:tcPr anchor="ctr"/>
                </a:tc>
                <a:tc>
                  <a:txBody>
                    <a:bodyPr/>
                    <a:lstStyle/>
                    <a:p>
                      <a:pPr algn="ctr" fontAlgn="b"/>
                      <a:r>
                        <a:rPr lang="en-US" sz="1800" b="0" i="0" u="none" strike="noStrike">
                          <a:solidFill>
                            <a:srgbClr val="000000"/>
                          </a:solidFill>
                          <a:effectLst/>
                          <a:latin typeface="+mn-lt"/>
                        </a:rPr>
                        <a:t>95%</a:t>
                      </a:r>
                    </a:p>
                  </a:txBody>
                  <a:tcPr marL="9525" marR="9525" marT="9525" marB="0" anchor="b"/>
                </a:tc>
                <a:extLst>
                  <a:ext uri="{0D108BD9-81ED-4DB2-BD59-A6C34878D82A}">
                    <a16:rowId xmlns:a16="http://schemas.microsoft.com/office/drawing/2014/main" val="10002"/>
                  </a:ext>
                </a:extLst>
              </a:tr>
              <a:tr h="341220">
                <a:tc>
                  <a:txBody>
                    <a:bodyPr/>
                    <a:lstStyle/>
                    <a:p>
                      <a:pPr algn="l"/>
                      <a:r>
                        <a:rPr lang="en-US" sz="1800" dirty="0">
                          <a:solidFill>
                            <a:srgbClr val="525252"/>
                          </a:solidFill>
                          <a:effectLst/>
                          <a:latin typeface="+mn-lt"/>
                        </a:rPr>
                        <a:t>3. Which shapes do you like?</a:t>
                      </a:r>
                    </a:p>
                  </a:txBody>
                  <a:tcPr anchor="ctr"/>
                </a:tc>
                <a:tc>
                  <a:txBody>
                    <a:bodyPr/>
                    <a:lstStyle/>
                    <a:p>
                      <a:pPr algn="ctr" fontAlgn="b"/>
                      <a:r>
                        <a:rPr lang="en-US" sz="1800" b="0" i="0" u="none" strike="noStrike">
                          <a:solidFill>
                            <a:srgbClr val="000000"/>
                          </a:solidFill>
                          <a:effectLst/>
                          <a:latin typeface="+mn-lt"/>
                        </a:rPr>
                        <a:t>76%</a:t>
                      </a:r>
                    </a:p>
                  </a:txBody>
                  <a:tcPr marL="9525" marR="9525" marT="9525" marB="0" anchor="b"/>
                </a:tc>
                <a:extLst>
                  <a:ext uri="{0D108BD9-81ED-4DB2-BD59-A6C34878D82A}">
                    <a16:rowId xmlns:a16="http://schemas.microsoft.com/office/drawing/2014/main" val="10003"/>
                  </a:ext>
                </a:extLst>
              </a:tr>
              <a:tr h="341220">
                <a:tc>
                  <a:txBody>
                    <a:bodyPr/>
                    <a:lstStyle/>
                    <a:p>
                      <a:pPr algn="l"/>
                      <a:r>
                        <a:rPr lang="en-US" sz="1800" dirty="0">
                          <a:solidFill>
                            <a:srgbClr val="525252"/>
                          </a:solidFill>
                          <a:effectLst/>
                          <a:latin typeface="+mn-lt"/>
                        </a:rPr>
                        <a:t>4. Which colors do you like?</a:t>
                      </a:r>
                    </a:p>
                  </a:txBody>
                  <a:tcPr anchor="ctr"/>
                </a:tc>
                <a:tc>
                  <a:txBody>
                    <a:bodyPr/>
                    <a:lstStyle/>
                    <a:p>
                      <a:pPr algn="ctr" fontAlgn="b"/>
                      <a:r>
                        <a:rPr lang="en-US" sz="1800" b="0" i="0" u="none" strike="noStrike">
                          <a:solidFill>
                            <a:srgbClr val="000000"/>
                          </a:solidFill>
                          <a:effectLst/>
                          <a:latin typeface="+mn-lt"/>
                        </a:rPr>
                        <a:t>72%</a:t>
                      </a:r>
                    </a:p>
                  </a:txBody>
                  <a:tcPr marL="9525" marR="9525" marT="9525" marB="0" anchor="b"/>
                </a:tc>
                <a:extLst>
                  <a:ext uri="{0D108BD9-81ED-4DB2-BD59-A6C34878D82A}">
                    <a16:rowId xmlns:a16="http://schemas.microsoft.com/office/drawing/2014/main" val="10004"/>
                  </a:ext>
                </a:extLst>
              </a:tr>
              <a:tr h="294727">
                <a:tc>
                  <a:txBody>
                    <a:bodyPr/>
                    <a:lstStyle/>
                    <a:p>
                      <a:pPr algn="l"/>
                      <a:r>
                        <a:rPr lang="en-US" sz="1800" dirty="0">
                          <a:solidFill>
                            <a:srgbClr val="525252"/>
                          </a:solidFill>
                          <a:effectLst/>
                          <a:latin typeface="+mn-lt"/>
                        </a:rPr>
                        <a:t>5. When was your last eye exam?</a:t>
                      </a:r>
                    </a:p>
                  </a:txBody>
                  <a:tcPr anchor="ctr"/>
                </a:tc>
                <a:tc>
                  <a:txBody>
                    <a:bodyPr/>
                    <a:lstStyle/>
                    <a:p>
                      <a:pPr algn="ctr" fontAlgn="b"/>
                      <a:r>
                        <a:rPr lang="en-US" sz="1800" b="0" i="0" u="none" strike="noStrike" dirty="0">
                          <a:solidFill>
                            <a:srgbClr val="000000"/>
                          </a:solidFill>
                          <a:effectLst/>
                          <a:latin typeface="+mn-lt"/>
                        </a:rPr>
                        <a:t>54%</a:t>
                      </a:r>
                    </a:p>
                  </a:txBody>
                  <a:tcPr marL="9525" marR="9525" marT="9525" marB="0" anchor="b"/>
                </a:tc>
                <a:extLst>
                  <a:ext uri="{0D108BD9-81ED-4DB2-BD59-A6C34878D82A}">
                    <a16:rowId xmlns:a16="http://schemas.microsoft.com/office/drawing/2014/main" val="1361475804"/>
                  </a:ext>
                </a:extLst>
              </a:tr>
            </a:tbl>
          </a:graphicData>
        </a:graphic>
      </p:graphicFrame>
    </p:spTree>
    <p:extLst>
      <p:ext uri="{BB962C8B-B14F-4D97-AF65-F5344CB8AC3E}">
        <p14:creationId xmlns:p14="http://schemas.microsoft.com/office/powerpoint/2010/main" val="2622354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415600" y="390167"/>
            <a:ext cx="11360800" cy="1116800"/>
          </a:xfrm>
          <a:prstGeom prst="rect">
            <a:avLst/>
          </a:prstGeom>
          <a:noFill/>
          <a:ln>
            <a:noFill/>
          </a:ln>
        </p:spPr>
        <p:txBody>
          <a:bodyPr spcFirstLastPara="1" wrap="square" lIns="121900" tIns="121900" rIns="121900" bIns="121900" anchor="b" anchorCtr="0">
            <a:noAutofit/>
          </a:bodyPr>
          <a:lstStyle/>
          <a:p>
            <a:pPr>
              <a:buClr>
                <a:srgbClr val="000000"/>
              </a:buClr>
              <a:buSzPts val="2400"/>
            </a:pPr>
            <a:r>
              <a:rPr lang="en" sz="3200" b="1" dirty="0">
                <a:solidFill>
                  <a:srgbClr val="295269"/>
                </a:solidFill>
                <a:latin typeface="Roboto"/>
                <a:ea typeface="Roboto"/>
                <a:cs typeface="Roboto"/>
                <a:sym typeface="Roboto"/>
              </a:rPr>
              <a:t>2.2 Response Frequency – Differing Rates of Completion </a:t>
            </a:r>
            <a:r>
              <a:rPr lang="en" sz="2400" b="1" dirty="0">
                <a:solidFill>
                  <a:srgbClr val="295269"/>
                </a:solidFill>
                <a:latin typeface="Roboto"/>
                <a:ea typeface="Roboto"/>
                <a:cs typeface="Roboto"/>
                <a:sym typeface="Roboto"/>
              </a:rPr>
              <a:t>cont.</a:t>
            </a:r>
            <a:endParaRPr sz="2400" b="1" dirty="0">
              <a:solidFill>
                <a:srgbClr val="295269"/>
              </a:solidFill>
              <a:latin typeface="Roboto"/>
              <a:ea typeface="Roboto"/>
              <a:cs typeface="Roboto"/>
              <a:sym typeface="Roboto"/>
            </a:endParaRPr>
          </a:p>
        </p:txBody>
      </p:sp>
      <p:sp>
        <p:nvSpPr>
          <p:cNvPr id="324" name="Shape 324"/>
          <p:cNvSpPr txBox="1"/>
          <p:nvPr/>
        </p:nvSpPr>
        <p:spPr>
          <a:xfrm>
            <a:off x="237300" y="1506967"/>
            <a:ext cx="11539100" cy="2972730"/>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pPr>
              <a:lnSpc>
                <a:spcPct val="115000"/>
              </a:lnSpc>
              <a:buClr>
                <a:schemeClr val="dk1"/>
              </a:buClr>
              <a:buSzPts val="1100"/>
            </a:pPr>
            <a:r>
              <a:rPr lang="en-US" i="1" dirty="0"/>
              <a:t>What do you think is the reason?</a:t>
            </a:r>
            <a:endParaRPr lang="en-US" dirty="0">
              <a:solidFill>
                <a:srgbClr val="000000"/>
              </a:solidFill>
              <a:latin typeface="Roboto"/>
              <a:ea typeface="Roboto"/>
              <a:cs typeface="Roboto"/>
              <a:sym typeface="Roboto"/>
            </a:endParaRPr>
          </a:p>
          <a:p>
            <a:pPr marL="609585" indent="-406390">
              <a:lnSpc>
                <a:spcPct val="115000"/>
              </a:lnSpc>
              <a:buClr>
                <a:srgbClr val="000000"/>
              </a:buClr>
              <a:buSzPts val="1200"/>
              <a:buFont typeface="Roboto"/>
              <a:buChar char="●"/>
            </a:pPr>
            <a:r>
              <a:rPr lang="en-US" dirty="0">
                <a:solidFill>
                  <a:srgbClr val="000000"/>
                </a:solidFill>
                <a:latin typeface="Roboto"/>
                <a:ea typeface="Roboto"/>
                <a:sym typeface="Roboto"/>
              </a:rPr>
              <a:t>There could be many reasons for the drop-off in completion for Questions 3 and 5.</a:t>
            </a:r>
          </a:p>
          <a:p>
            <a:pPr marL="1066785" lvl="1" indent="-406390">
              <a:lnSpc>
                <a:spcPct val="115000"/>
              </a:lnSpc>
              <a:buClr>
                <a:srgbClr val="000000"/>
              </a:buClr>
              <a:buSzPts val="1200"/>
              <a:buFont typeface="Roboto"/>
              <a:buChar char="●"/>
            </a:pPr>
            <a:r>
              <a:rPr lang="en-US" dirty="0">
                <a:solidFill>
                  <a:srgbClr val="000000"/>
                </a:solidFill>
                <a:latin typeface="Roboto"/>
                <a:ea typeface="Roboto"/>
                <a:sym typeface="Roboto"/>
              </a:rPr>
              <a:t>The drop-off in Question 3 could be explained by respondents not wanting to limit themselves. Some respondents may feel that the shape and design of glasses go hand-in-hand, and thus might not want to rule out any particular shape. To combat this, Warby Parker could make the text on the quiz saying “Pick as many as you want” a bit larger and more imposing stylistically.</a:t>
            </a:r>
          </a:p>
          <a:p>
            <a:pPr marL="1066785" lvl="1" indent="-406390">
              <a:lnSpc>
                <a:spcPct val="115000"/>
              </a:lnSpc>
              <a:buClr>
                <a:srgbClr val="000000"/>
              </a:buClr>
              <a:buSzPts val="1200"/>
              <a:buFont typeface="Roboto"/>
              <a:buChar char="●"/>
            </a:pPr>
            <a:r>
              <a:rPr lang="en-US" dirty="0">
                <a:solidFill>
                  <a:srgbClr val="000000"/>
                </a:solidFill>
                <a:latin typeface="Roboto"/>
                <a:ea typeface="Roboto"/>
                <a:sym typeface="Roboto"/>
              </a:rPr>
              <a:t>The drop-off in Question 5 could be explained by respondents’ lack of willingness to share medical information online. To combat this, Warby Parker should make a strong assurance of confidentiality, saying this information will </a:t>
            </a:r>
            <a:r>
              <a:rPr lang="en-US" b="1" dirty="0">
                <a:solidFill>
                  <a:srgbClr val="000000"/>
                </a:solidFill>
                <a:latin typeface="Roboto"/>
                <a:ea typeface="Roboto"/>
                <a:sym typeface="Roboto"/>
              </a:rPr>
              <a:t>only</a:t>
            </a:r>
            <a:r>
              <a:rPr lang="en-US" dirty="0">
                <a:solidFill>
                  <a:srgbClr val="000000"/>
                </a:solidFill>
                <a:latin typeface="Roboto"/>
                <a:ea typeface="Roboto"/>
                <a:sym typeface="Roboto"/>
              </a:rPr>
              <a:t> be used for customer assistance purposes.</a:t>
            </a:r>
            <a:endParaRPr lang="en-US" dirty="0"/>
          </a:p>
          <a:p>
            <a:pPr>
              <a:lnSpc>
                <a:spcPct val="115000"/>
              </a:lnSpc>
              <a:buClr>
                <a:schemeClr val="dk1"/>
              </a:buClr>
              <a:buSzPts val="1100"/>
            </a:pPr>
            <a:endParaRPr sz="1600" dirty="0">
              <a:solidFill>
                <a:srgbClr val="000000"/>
              </a:solidFill>
              <a:latin typeface="Roboto"/>
              <a:ea typeface="Roboto"/>
              <a:cs typeface="Roboto"/>
              <a:sym typeface="Roboto"/>
            </a:endParaRPr>
          </a:p>
        </p:txBody>
      </p:sp>
      <p:graphicFrame>
        <p:nvGraphicFramePr>
          <p:cNvPr id="6" name="Shape 325">
            <a:extLst>
              <a:ext uri="{FF2B5EF4-FFF2-40B4-BE49-F238E27FC236}">
                <a16:creationId xmlns:a16="http://schemas.microsoft.com/office/drawing/2014/main" id="{19EB2FDB-07E6-C848-B6DF-DDFCA238BF39}"/>
              </a:ext>
            </a:extLst>
          </p:cNvPr>
          <p:cNvGraphicFramePr/>
          <p:nvPr>
            <p:extLst>
              <p:ext uri="{D42A27DB-BD31-4B8C-83A1-F6EECF244321}">
                <p14:modId xmlns:p14="http://schemas.microsoft.com/office/powerpoint/2010/main" val="4245866645"/>
              </p:ext>
            </p:extLst>
          </p:nvPr>
        </p:nvGraphicFramePr>
        <p:xfrm>
          <a:off x="2269550" y="4479697"/>
          <a:ext cx="6931600" cy="2346920"/>
        </p:xfrm>
        <a:graphic>
          <a:graphicData uri="http://schemas.openxmlformats.org/drawingml/2006/table">
            <a:tbl>
              <a:tblPr>
                <a:noFill/>
              </a:tblPr>
              <a:tblGrid>
                <a:gridCol w="3800793">
                  <a:extLst>
                    <a:ext uri="{9D8B030D-6E8A-4147-A177-3AD203B41FA5}">
                      <a16:colId xmlns:a16="http://schemas.microsoft.com/office/drawing/2014/main" val="20000"/>
                    </a:ext>
                  </a:extLst>
                </a:gridCol>
                <a:gridCol w="3130807">
                  <a:extLst>
                    <a:ext uri="{9D8B030D-6E8A-4147-A177-3AD203B41FA5}">
                      <a16:colId xmlns:a16="http://schemas.microsoft.com/office/drawing/2014/main" val="20001"/>
                    </a:ext>
                  </a:extLst>
                </a:gridCol>
              </a:tblGrid>
              <a:tr h="470214">
                <a:tc>
                  <a:txBody>
                    <a:bodyPr/>
                    <a:lstStyle/>
                    <a:p>
                      <a:pPr marL="0" marR="0" lvl="0" indent="0" algn="ctr" rtl="0">
                        <a:lnSpc>
                          <a:spcPct val="100000"/>
                        </a:lnSpc>
                        <a:spcBef>
                          <a:spcPts val="0"/>
                        </a:spcBef>
                        <a:spcAft>
                          <a:spcPts val="0"/>
                        </a:spcAft>
                        <a:buClr>
                          <a:srgbClr val="000000"/>
                        </a:buClr>
                        <a:buSzPts val="1000"/>
                        <a:buFont typeface="Arial"/>
                        <a:buNone/>
                      </a:pPr>
                      <a:r>
                        <a:rPr lang="en" sz="1800" b="1" u="none" strike="noStrike" cap="none" dirty="0">
                          <a:solidFill>
                            <a:srgbClr val="FFFFFF"/>
                          </a:solidFill>
                        </a:rPr>
                        <a:t>Question</a:t>
                      </a:r>
                      <a:endParaRPr sz="1800" b="1" u="none" strike="noStrike" cap="none" dirty="0">
                        <a:solidFill>
                          <a:srgbClr val="FFFFFF"/>
                        </a:solidFill>
                      </a:endParaRPr>
                    </a:p>
                  </a:txBody>
                  <a:tcPr marL="121900" marR="121900" marT="121900" marB="121900">
                    <a:solidFill>
                      <a:srgbClr val="204056">
                        <a:alpha val="82352"/>
                      </a:srgb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b="1" u="none" strike="noStrike" cap="none" dirty="0">
                          <a:solidFill>
                            <a:srgbClr val="FFFFFF"/>
                          </a:solidFill>
                        </a:rPr>
                        <a:t>Completion Rates</a:t>
                      </a:r>
                      <a:endParaRPr sz="1800" b="1" u="none" strike="noStrike" cap="none" dirty="0">
                        <a:solidFill>
                          <a:srgbClr val="FFFFFF"/>
                        </a:solidFill>
                      </a:endParaRPr>
                    </a:p>
                  </a:txBody>
                  <a:tcPr marL="121900" marR="121900" marT="121900" marB="121900">
                    <a:solidFill>
                      <a:srgbClr val="204056">
                        <a:alpha val="82352"/>
                      </a:srgbClr>
                    </a:solidFill>
                  </a:tcPr>
                </a:tc>
                <a:extLst>
                  <a:ext uri="{0D108BD9-81ED-4DB2-BD59-A6C34878D82A}">
                    <a16:rowId xmlns:a16="http://schemas.microsoft.com/office/drawing/2014/main" val="10000"/>
                  </a:ext>
                </a:extLst>
              </a:tr>
              <a:tr h="341220">
                <a:tc>
                  <a:txBody>
                    <a:bodyPr/>
                    <a:lstStyle/>
                    <a:p>
                      <a:pPr algn="l"/>
                      <a:r>
                        <a:rPr lang="en-US" sz="1800" dirty="0">
                          <a:solidFill>
                            <a:srgbClr val="525252"/>
                          </a:solidFill>
                          <a:effectLst/>
                          <a:latin typeface="+mn-lt"/>
                        </a:rPr>
                        <a:t>1. What are you looking for?</a:t>
                      </a:r>
                    </a:p>
                  </a:txBody>
                  <a:tcPr anchor="ctr"/>
                </a:tc>
                <a:tc>
                  <a:txBody>
                    <a:bodyPr/>
                    <a:lstStyle/>
                    <a:p>
                      <a:pPr algn="ctr" fontAlgn="b"/>
                      <a:r>
                        <a:rPr lang="en-US" sz="1800" b="0" i="0" u="none" strike="noStrike">
                          <a:solidFill>
                            <a:srgbClr val="000000"/>
                          </a:solidFill>
                          <a:effectLst/>
                          <a:latin typeface="+mn-lt"/>
                        </a:rPr>
                        <a:t>100%</a:t>
                      </a:r>
                    </a:p>
                  </a:txBody>
                  <a:tcPr marL="9525" marR="9525" marT="9525" marB="0" anchor="b"/>
                </a:tc>
                <a:extLst>
                  <a:ext uri="{0D108BD9-81ED-4DB2-BD59-A6C34878D82A}">
                    <a16:rowId xmlns:a16="http://schemas.microsoft.com/office/drawing/2014/main" val="10001"/>
                  </a:ext>
                </a:extLst>
              </a:tr>
              <a:tr h="341220">
                <a:tc>
                  <a:txBody>
                    <a:bodyPr/>
                    <a:lstStyle/>
                    <a:p>
                      <a:pPr algn="l"/>
                      <a:r>
                        <a:rPr lang="en-US" sz="1800" dirty="0">
                          <a:solidFill>
                            <a:srgbClr val="525252"/>
                          </a:solidFill>
                          <a:effectLst/>
                          <a:latin typeface="+mn-lt"/>
                        </a:rPr>
                        <a:t>2. What's your fit?</a:t>
                      </a:r>
                    </a:p>
                  </a:txBody>
                  <a:tcPr anchor="ctr"/>
                </a:tc>
                <a:tc>
                  <a:txBody>
                    <a:bodyPr/>
                    <a:lstStyle/>
                    <a:p>
                      <a:pPr algn="ctr" fontAlgn="b"/>
                      <a:r>
                        <a:rPr lang="en-US" sz="1800" b="0" i="0" u="none" strike="noStrike">
                          <a:solidFill>
                            <a:srgbClr val="000000"/>
                          </a:solidFill>
                          <a:effectLst/>
                          <a:latin typeface="+mn-lt"/>
                        </a:rPr>
                        <a:t>95%</a:t>
                      </a:r>
                    </a:p>
                  </a:txBody>
                  <a:tcPr marL="9525" marR="9525" marT="9525" marB="0" anchor="b"/>
                </a:tc>
                <a:extLst>
                  <a:ext uri="{0D108BD9-81ED-4DB2-BD59-A6C34878D82A}">
                    <a16:rowId xmlns:a16="http://schemas.microsoft.com/office/drawing/2014/main" val="10002"/>
                  </a:ext>
                </a:extLst>
              </a:tr>
              <a:tr h="341220">
                <a:tc>
                  <a:txBody>
                    <a:bodyPr/>
                    <a:lstStyle/>
                    <a:p>
                      <a:pPr algn="l"/>
                      <a:r>
                        <a:rPr lang="en-US" sz="1800" dirty="0">
                          <a:solidFill>
                            <a:srgbClr val="525252"/>
                          </a:solidFill>
                          <a:effectLst/>
                          <a:latin typeface="+mn-lt"/>
                        </a:rPr>
                        <a:t>3. Which shapes do you like?</a:t>
                      </a:r>
                    </a:p>
                  </a:txBody>
                  <a:tcPr anchor="ctr"/>
                </a:tc>
                <a:tc>
                  <a:txBody>
                    <a:bodyPr/>
                    <a:lstStyle/>
                    <a:p>
                      <a:pPr algn="ctr" fontAlgn="b"/>
                      <a:r>
                        <a:rPr lang="en-US" sz="1800" b="0" i="0" u="none" strike="noStrike">
                          <a:solidFill>
                            <a:srgbClr val="000000"/>
                          </a:solidFill>
                          <a:effectLst/>
                          <a:latin typeface="+mn-lt"/>
                        </a:rPr>
                        <a:t>76%</a:t>
                      </a:r>
                    </a:p>
                  </a:txBody>
                  <a:tcPr marL="9525" marR="9525" marT="9525" marB="0" anchor="b"/>
                </a:tc>
                <a:extLst>
                  <a:ext uri="{0D108BD9-81ED-4DB2-BD59-A6C34878D82A}">
                    <a16:rowId xmlns:a16="http://schemas.microsoft.com/office/drawing/2014/main" val="10003"/>
                  </a:ext>
                </a:extLst>
              </a:tr>
              <a:tr h="341220">
                <a:tc>
                  <a:txBody>
                    <a:bodyPr/>
                    <a:lstStyle/>
                    <a:p>
                      <a:pPr algn="l"/>
                      <a:r>
                        <a:rPr lang="en-US" sz="1800" dirty="0">
                          <a:solidFill>
                            <a:srgbClr val="525252"/>
                          </a:solidFill>
                          <a:effectLst/>
                          <a:latin typeface="+mn-lt"/>
                        </a:rPr>
                        <a:t>4. Which colors do you like?</a:t>
                      </a:r>
                    </a:p>
                  </a:txBody>
                  <a:tcPr anchor="ctr"/>
                </a:tc>
                <a:tc>
                  <a:txBody>
                    <a:bodyPr/>
                    <a:lstStyle/>
                    <a:p>
                      <a:pPr algn="ctr" fontAlgn="b"/>
                      <a:r>
                        <a:rPr lang="en-US" sz="1800" b="0" i="0" u="none" strike="noStrike">
                          <a:solidFill>
                            <a:srgbClr val="000000"/>
                          </a:solidFill>
                          <a:effectLst/>
                          <a:latin typeface="+mn-lt"/>
                        </a:rPr>
                        <a:t>72%</a:t>
                      </a:r>
                    </a:p>
                  </a:txBody>
                  <a:tcPr marL="9525" marR="9525" marT="9525" marB="0" anchor="b"/>
                </a:tc>
                <a:extLst>
                  <a:ext uri="{0D108BD9-81ED-4DB2-BD59-A6C34878D82A}">
                    <a16:rowId xmlns:a16="http://schemas.microsoft.com/office/drawing/2014/main" val="10004"/>
                  </a:ext>
                </a:extLst>
              </a:tr>
              <a:tr h="294727">
                <a:tc>
                  <a:txBody>
                    <a:bodyPr/>
                    <a:lstStyle/>
                    <a:p>
                      <a:pPr algn="l"/>
                      <a:r>
                        <a:rPr lang="en-US" sz="1800" dirty="0">
                          <a:solidFill>
                            <a:srgbClr val="525252"/>
                          </a:solidFill>
                          <a:effectLst/>
                          <a:latin typeface="+mn-lt"/>
                        </a:rPr>
                        <a:t>5. When was your last eye exam?</a:t>
                      </a:r>
                    </a:p>
                  </a:txBody>
                  <a:tcPr anchor="ctr"/>
                </a:tc>
                <a:tc>
                  <a:txBody>
                    <a:bodyPr/>
                    <a:lstStyle/>
                    <a:p>
                      <a:pPr algn="ctr" fontAlgn="b"/>
                      <a:r>
                        <a:rPr lang="en-US" sz="1800" b="0" i="0" u="none" strike="noStrike" dirty="0">
                          <a:solidFill>
                            <a:srgbClr val="000000"/>
                          </a:solidFill>
                          <a:effectLst/>
                          <a:latin typeface="+mn-lt"/>
                        </a:rPr>
                        <a:t>54%</a:t>
                      </a:r>
                    </a:p>
                  </a:txBody>
                  <a:tcPr marL="9525" marR="9525" marT="9525" marB="0" anchor="b"/>
                </a:tc>
                <a:extLst>
                  <a:ext uri="{0D108BD9-81ED-4DB2-BD59-A6C34878D82A}">
                    <a16:rowId xmlns:a16="http://schemas.microsoft.com/office/drawing/2014/main" val="1361475804"/>
                  </a:ext>
                </a:extLst>
              </a:tr>
            </a:tbl>
          </a:graphicData>
        </a:graphic>
      </p:graphicFrame>
    </p:spTree>
    <p:extLst>
      <p:ext uri="{BB962C8B-B14F-4D97-AF65-F5344CB8AC3E}">
        <p14:creationId xmlns:p14="http://schemas.microsoft.com/office/powerpoint/2010/main" val="773543396"/>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TotalTime>
  <Words>679</Words>
  <Application>Microsoft Macintosh PowerPoint</Application>
  <PresentationFormat>Widescreen</PresentationFormat>
  <Paragraphs>89</Paragraphs>
  <Slides>8</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Arial</vt:lpstr>
      <vt:lpstr>Calibri</vt:lpstr>
      <vt:lpstr>Courier New</vt:lpstr>
      <vt:lpstr>Dosis</vt:lpstr>
      <vt:lpstr>Nunito Sans</vt:lpstr>
      <vt:lpstr>Roboto</vt:lpstr>
      <vt:lpstr>Roboto Black</vt:lpstr>
      <vt:lpstr>Roboto Thin</vt:lpstr>
      <vt:lpstr>Simple Light</vt:lpstr>
      <vt:lpstr>1_Simple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 J</dc:creator>
  <cp:lastModifiedBy>R J</cp:lastModifiedBy>
  <cp:revision>17</cp:revision>
  <cp:lastPrinted>2018-07-31T00:16:53Z</cp:lastPrinted>
  <dcterms:created xsi:type="dcterms:W3CDTF">2018-07-30T22:42:02Z</dcterms:created>
  <dcterms:modified xsi:type="dcterms:W3CDTF">2018-08-01T04:01:46Z</dcterms:modified>
</cp:coreProperties>
</file>